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61" r:id="rId2"/>
    <p:sldId id="258" r:id="rId3"/>
    <p:sldId id="262" r:id="rId4"/>
    <p:sldId id="263" r:id="rId5"/>
    <p:sldId id="272" r:id="rId6"/>
    <p:sldId id="273" r:id="rId7"/>
    <p:sldId id="274" r:id="rId8"/>
    <p:sldId id="275" r:id="rId9"/>
    <p:sldId id="276" r:id="rId10"/>
    <p:sldId id="264" r:id="rId11"/>
    <p:sldId id="277" r:id="rId12"/>
    <p:sldId id="278" r:id="rId13"/>
    <p:sldId id="279" r:id="rId14"/>
    <p:sldId id="281" r:id="rId15"/>
    <p:sldId id="282" r:id="rId16"/>
    <p:sldId id="283" r:id="rId17"/>
    <p:sldId id="284" r:id="rId18"/>
    <p:sldId id="285" r:id="rId19"/>
    <p:sldId id="286" r:id="rId20"/>
    <p:sldId id="287" r:id="rId21"/>
    <p:sldId id="288" r:id="rId22"/>
    <p:sldId id="290" r:id="rId23"/>
    <p:sldId id="270" r:id="rId24"/>
    <p:sldId id="271" r:id="rId25"/>
    <p:sldId id="280" r:id="rId26"/>
    <p:sldId id="29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E53"/>
    <a:srgbClr val="0012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68"/>
    <p:restoredTop sz="94617"/>
  </p:normalViewPr>
  <p:slideViewPr>
    <p:cSldViewPr snapToGrid="0" snapToObjects="1">
      <p:cViewPr varScale="1">
        <p:scale>
          <a:sx n="97" d="100"/>
          <a:sy n="97" d="100"/>
        </p:scale>
        <p:origin x="208" y="1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98D7D9-F681-9B4C-B3B6-7E30029E39DB}" type="datetimeFigureOut">
              <a:rPr lang="en-US" smtClean="0"/>
              <a:t>5/10/17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670F5-19F2-2E43-9909-B1161A444686}" type="slidenum">
              <a:rPr lang="en-US" smtClean="0"/>
              <a:t>‹#›</a:t>
            </a:fld>
            <a:endParaRPr lang="en-US"/>
          </a:p>
        </p:txBody>
      </p:sp>
    </p:spTree>
    <p:extLst>
      <p:ext uri="{BB962C8B-B14F-4D97-AF65-F5344CB8AC3E}">
        <p14:creationId xmlns:p14="http://schemas.microsoft.com/office/powerpoint/2010/main" val="1824200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1</a:t>
            </a:fld>
            <a:endParaRPr lang="en-US"/>
          </a:p>
        </p:txBody>
      </p:sp>
    </p:spTree>
    <p:extLst>
      <p:ext uri="{BB962C8B-B14F-4D97-AF65-F5344CB8AC3E}">
        <p14:creationId xmlns:p14="http://schemas.microsoft.com/office/powerpoint/2010/main" val="212257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10</a:t>
            </a:fld>
            <a:endParaRPr lang="en-US"/>
          </a:p>
        </p:txBody>
      </p:sp>
    </p:spTree>
    <p:extLst>
      <p:ext uri="{BB962C8B-B14F-4D97-AF65-F5344CB8AC3E}">
        <p14:creationId xmlns:p14="http://schemas.microsoft.com/office/powerpoint/2010/main" val="1755921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11</a:t>
            </a:fld>
            <a:endParaRPr lang="en-US"/>
          </a:p>
        </p:txBody>
      </p:sp>
    </p:spTree>
    <p:extLst>
      <p:ext uri="{BB962C8B-B14F-4D97-AF65-F5344CB8AC3E}">
        <p14:creationId xmlns:p14="http://schemas.microsoft.com/office/powerpoint/2010/main" val="1403292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12</a:t>
            </a:fld>
            <a:endParaRPr lang="en-US"/>
          </a:p>
        </p:txBody>
      </p:sp>
    </p:spTree>
    <p:extLst>
      <p:ext uri="{BB962C8B-B14F-4D97-AF65-F5344CB8AC3E}">
        <p14:creationId xmlns:p14="http://schemas.microsoft.com/office/powerpoint/2010/main" val="703558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13</a:t>
            </a:fld>
            <a:endParaRPr lang="en-US"/>
          </a:p>
        </p:txBody>
      </p:sp>
    </p:spTree>
    <p:extLst>
      <p:ext uri="{BB962C8B-B14F-4D97-AF65-F5344CB8AC3E}">
        <p14:creationId xmlns:p14="http://schemas.microsoft.com/office/powerpoint/2010/main" val="1765982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14</a:t>
            </a:fld>
            <a:endParaRPr lang="en-US"/>
          </a:p>
        </p:txBody>
      </p:sp>
    </p:spTree>
    <p:extLst>
      <p:ext uri="{BB962C8B-B14F-4D97-AF65-F5344CB8AC3E}">
        <p14:creationId xmlns:p14="http://schemas.microsoft.com/office/powerpoint/2010/main" val="1760480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15</a:t>
            </a:fld>
            <a:endParaRPr lang="en-US"/>
          </a:p>
        </p:txBody>
      </p:sp>
    </p:spTree>
    <p:extLst>
      <p:ext uri="{BB962C8B-B14F-4D97-AF65-F5344CB8AC3E}">
        <p14:creationId xmlns:p14="http://schemas.microsoft.com/office/powerpoint/2010/main" val="871361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16</a:t>
            </a:fld>
            <a:endParaRPr lang="en-US"/>
          </a:p>
        </p:txBody>
      </p:sp>
    </p:spTree>
    <p:extLst>
      <p:ext uri="{BB962C8B-B14F-4D97-AF65-F5344CB8AC3E}">
        <p14:creationId xmlns:p14="http://schemas.microsoft.com/office/powerpoint/2010/main" val="140453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17</a:t>
            </a:fld>
            <a:endParaRPr lang="en-US"/>
          </a:p>
        </p:txBody>
      </p:sp>
    </p:spTree>
    <p:extLst>
      <p:ext uri="{BB962C8B-B14F-4D97-AF65-F5344CB8AC3E}">
        <p14:creationId xmlns:p14="http://schemas.microsoft.com/office/powerpoint/2010/main" val="1714084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18</a:t>
            </a:fld>
            <a:endParaRPr lang="en-US"/>
          </a:p>
        </p:txBody>
      </p:sp>
    </p:spTree>
    <p:extLst>
      <p:ext uri="{BB962C8B-B14F-4D97-AF65-F5344CB8AC3E}">
        <p14:creationId xmlns:p14="http://schemas.microsoft.com/office/powerpoint/2010/main" val="1520821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19</a:t>
            </a:fld>
            <a:endParaRPr lang="en-US"/>
          </a:p>
        </p:txBody>
      </p:sp>
    </p:spTree>
    <p:extLst>
      <p:ext uri="{BB962C8B-B14F-4D97-AF65-F5344CB8AC3E}">
        <p14:creationId xmlns:p14="http://schemas.microsoft.com/office/powerpoint/2010/main" val="412520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2</a:t>
            </a:fld>
            <a:endParaRPr lang="en-US"/>
          </a:p>
        </p:txBody>
      </p:sp>
    </p:spTree>
    <p:extLst>
      <p:ext uri="{BB962C8B-B14F-4D97-AF65-F5344CB8AC3E}">
        <p14:creationId xmlns:p14="http://schemas.microsoft.com/office/powerpoint/2010/main" val="1494664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20</a:t>
            </a:fld>
            <a:endParaRPr lang="en-US"/>
          </a:p>
        </p:txBody>
      </p:sp>
    </p:spTree>
    <p:extLst>
      <p:ext uri="{BB962C8B-B14F-4D97-AF65-F5344CB8AC3E}">
        <p14:creationId xmlns:p14="http://schemas.microsoft.com/office/powerpoint/2010/main" val="676985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21</a:t>
            </a:fld>
            <a:endParaRPr lang="en-US"/>
          </a:p>
        </p:txBody>
      </p:sp>
    </p:spTree>
    <p:extLst>
      <p:ext uri="{BB962C8B-B14F-4D97-AF65-F5344CB8AC3E}">
        <p14:creationId xmlns:p14="http://schemas.microsoft.com/office/powerpoint/2010/main" val="729841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22</a:t>
            </a:fld>
            <a:endParaRPr lang="en-US"/>
          </a:p>
        </p:txBody>
      </p:sp>
    </p:spTree>
    <p:extLst>
      <p:ext uri="{BB962C8B-B14F-4D97-AF65-F5344CB8AC3E}">
        <p14:creationId xmlns:p14="http://schemas.microsoft.com/office/powerpoint/2010/main" val="15003617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23</a:t>
            </a:fld>
            <a:endParaRPr lang="en-US"/>
          </a:p>
        </p:txBody>
      </p:sp>
    </p:spTree>
    <p:extLst>
      <p:ext uri="{BB962C8B-B14F-4D97-AF65-F5344CB8AC3E}">
        <p14:creationId xmlns:p14="http://schemas.microsoft.com/office/powerpoint/2010/main" val="9220634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24</a:t>
            </a:fld>
            <a:endParaRPr lang="en-US"/>
          </a:p>
        </p:txBody>
      </p:sp>
    </p:spTree>
    <p:extLst>
      <p:ext uri="{BB962C8B-B14F-4D97-AF65-F5344CB8AC3E}">
        <p14:creationId xmlns:p14="http://schemas.microsoft.com/office/powerpoint/2010/main" val="16710312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25</a:t>
            </a:fld>
            <a:endParaRPr lang="en-US"/>
          </a:p>
        </p:txBody>
      </p:sp>
    </p:spTree>
    <p:extLst>
      <p:ext uri="{BB962C8B-B14F-4D97-AF65-F5344CB8AC3E}">
        <p14:creationId xmlns:p14="http://schemas.microsoft.com/office/powerpoint/2010/main" val="11956316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26</a:t>
            </a:fld>
            <a:endParaRPr lang="en-US"/>
          </a:p>
        </p:txBody>
      </p:sp>
    </p:spTree>
    <p:extLst>
      <p:ext uri="{BB962C8B-B14F-4D97-AF65-F5344CB8AC3E}">
        <p14:creationId xmlns:p14="http://schemas.microsoft.com/office/powerpoint/2010/main" val="1188742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3</a:t>
            </a:fld>
            <a:endParaRPr lang="en-US"/>
          </a:p>
        </p:txBody>
      </p:sp>
    </p:spTree>
    <p:extLst>
      <p:ext uri="{BB962C8B-B14F-4D97-AF65-F5344CB8AC3E}">
        <p14:creationId xmlns:p14="http://schemas.microsoft.com/office/powerpoint/2010/main" val="61174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4</a:t>
            </a:fld>
            <a:endParaRPr lang="en-US"/>
          </a:p>
        </p:txBody>
      </p:sp>
    </p:spTree>
    <p:extLst>
      <p:ext uri="{BB962C8B-B14F-4D97-AF65-F5344CB8AC3E}">
        <p14:creationId xmlns:p14="http://schemas.microsoft.com/office/powerpoint/2010/main" val="913292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5</a:t>
            </a:fld>
            <a:endParaRPr lang="en-US"/>
          </a:p>
        </p:txBody>
      </p:sp>
    </p:spTree>
    <p:extLst>
      <p:ext uri="{BB962C8B-B14F-4D97-AF65-F5344CB8AC3E}">
        <p14:creationId xmlns:p14="http://schemas.microsoft.com/office/powerpoint/2010/main" val="1231462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6</a:t>
            </a:fld>
            <a:endParaRPr lang="en-US"/>
          </a:p>
        </p:txBody>
      </p:sp>
    </p:spTree>
    <p:extLst>
      <p:ext uri="{BB962C8B-B14F-4D97-AF65-F5344CB8AC3E}">
        <p14:creationId xmlns:p14="http://schemas.microsoft.com/office/powerpoint/2010/main" val="823630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7</a:t>
            </a:fld>
            <a:endParaRPr lang="en-US"/>
          </a:p>
        </p:txBody>
      </p:sp>
    </p:spTree>
    <p:extLst>
      <p:ext uri="{BB962C8B-B14F-4D97-AF65-F5344CB8AC3E}">
        <p14:creationId xmlns:p14="http://schemas.microsoft.com/office/powerpoint/2010/main" val="371271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8</a:t>
            </a:fld>
            <a:endParaRPr lang="en-US"/>
          </a:p>
        </p:txBody>
      </p:sp>
    </p:spTree>
    <p:extLst>
      <p:ext uri="{BB962C8B-B14F-4D97-AF65-F5344CB8AC3E}">
        <p14:creationId xmlns:p14="http://schemas.microsoft.com/office/powerpoint/2010/main" val="2034380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9670F5-19F2-2E43-9909-B1161A444686}" type="slidenum">
              <a:rPr lang="en-US" smtClean="0"/>
              <a:t>9</a:t>
            </a:fld>
            <a:endParaRPr lang="en-US"/>
          </a:p>
        </p:txBody>
      </p:sp>
    </p:spTree>
    <p:extLst>
      <p:ext uri="{BB962C8B-B14F-4D97-AF65-F5344CB8AC3E}">
        <p14:creationId xmlns:p14="http://schemas.microsoft.com/office/powerpoint/2010/main" val="1260528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BAE379-F739-484C-92B2-8ADFC670C045}" type="datetime1">
              <a:rPr lang="en-US" smtClean="0"/>
              <a:t>5/10/17</a:t>
            </a:fld>
            <a:endParaRPr lang="en-US"/>
          </a:p>
        </p:txBody>
      </p:sp>
      <p:sp>
        <p:nvSpPr>
          <p:cNvPr id="5" name="Footer Placeholder 4"/>
          <p:cNvSpPr>
            <a:spLocks noGrp="1"/>
          </p:cNvSpPr>
          <p:nvPr>
            <p:ph type="ftr" sz="quarter" idx="11"/>
          </p:nvPr>
        </p:nvSpPr>
        <p:spPr/>
        <p:txBody>
          <a:bodyPr/>
          <a:lstStyle/>
          <a:p>
            <a:r>
              <a:rPr lang="en-US"/>
              <a:t>Copyright 2017 Calloway Football / Calloway Football Network</a:t>
            </a:r>
          </a:p>
        </p:txBody>
      </p:sp>
      <p:sp>
        <p:nvSpPr>
          <p:cNvPr id="6" name="Slide Number Placeholder 5"/>
          <p:cNvSpPr>
            <a:spLocks noGrp="1"/>
          </p:cNvSpPr>
          <p:nvPr>
            <p:ph type="sldNum" sz="quarter" idx="12"/>
          </p:nvPr>
        </p:nvSpPr>
        <p:spPr/>
        <p:txBody>
          <a:bodyPr/>
          <a:lstStyle/>
          <a:p>
            <a:fld id="{B129A3CA-E2E4-A645-9DD7-5C48D17F8A1A}" type="slidenum">
              <a:rPr lang="en-US" smtClean="0"/>
              <a:t>‹#›</a:t>
            </a:fld>
            <a:endParaRPr lang="en-US"/>
          </a:p>
        </p:txBody>
      </p:sp>
    </p:spTree>
    <p:extLst>
      <p:ext uri="{BB962C8B-B14F-4D97-AF65-F5344CB8AC3E}">
        <p14:creationId xmlns:p14="http://schemas.microsoft.com/office/powerpoint/2010/main" val="17110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D0D124-9720-DB42-A3EF-0F8C47293FAF}" type="datetime1">
              <a:rPr lang="en-US" smtClean="0"/>
              <a:t>5/10/17</a:t>
            </a:fld>
            <a:endParaRPr lang="en-US"/>
          </a:p>
        </p:txBody>
      </p:sp>
      <p:sp>
        <p:nvSpPr>
          <p:cNvPr id="5" name="Footer Placeholder 4"/>
          <p:cNvSpPr>
            <a:spLocks noGrp="1"/>
          </p:cNvSpPr>
          <p:nvPr>
            <p:ph type="ftr" sz="quarter" idx="11"/>
          </p:nvPr>
        </p:nvSpPr>
        <p:spPr/>
        <p:txBody>
          <a:bodyPr/>
          <a:lstStyle/>
          <a:p>
            <a:r>
              <a:rPr lang="en-US"/>
              <a:t>Copyright 2017 Calloway Football / Calloway Football Network</a:t>
            </a:r>
          </a:p>
        </p:txBody>
      </p:sp>
      <p:sp>
        <p:nvSpPr>
          <p:cNvPr id="6" name="Slide Number Placeholder 5"/>
          <p:cNvSpPr>
            <a:spLocks noGrp="1"/>
          </p:cNvSpPr>
          <p:nvPr>
            <p:ph type="sldNum" sz="quarter" idx="12"/>
          </p:nvPr>
        </p:nvSpPr>
        <p:spPr/>
        <p:txBody>
          <a:bodyPr/>
          <a:lstStyle/>
          <a:p>
            <a:fld id="{B129A3CA-E2E4-A645-9DD7-5C48D17F8A1A}" type="slidenum">
              <a:rPr lang="en-US" smtClean="0"/>
              <a:t>‹#›</a:t>
            </a:fld>
            <a:endParaRPr lang="en-US"/>
          </a:p>
        </p:txBody>
      </p:sp>
    </p:spTree>
    <p:extLst>
      <p:ext uri="{BB962C8B-B14F-4D97-AF65-F5344CB8AC3E}">
        <p14:creationId xmlns:p14="http://schemas.microsoft.com/office/powerpoint/2010/main" val="38574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757AB8-4C9F-6144-A622-7A817569E8CB}" type="datetime1">
              <a:rPr lang="en-US" smtClean="0"/>
              <a:t>5/10/17</a:t>
            </a:fld>
            <a:endParaRPr lang="en-US"/>
          </a:p>
        </p:txBody>
      </p:sp>
      <p:sp>
        <p:nvSpPr>
          <p:cNvPr id="5" name="Footer Placeholder 4"/>
          <p:cNvSpPr>
            <a:spLocks noGrp="1"/>
          </p:cNvSpPr>
          <p:nvPr>
            <p:ph type="ftr" sz="quarter" idx="11"/>
          </p:nvPr>
        </p:nvSpPr>
        <p:spPr/>
        <p:txBody>
          <a:bodyPr/>
          <a:lstStyle/>
          <a:p>
            <a:r>
              <a:rPr lang="en-US"/>
              <a:t>Copyright 2017 Calloway Football / Calloway Football Network</a:t>
            </a:r>
          </a:p>
        </p:txBody>
      </p:sp>
      <p:sp>
        <p:nvSpPr>
          <p:cNvPr id="6" name="Slide Number Placeholder 5"/>
          <p:cNvSpPr>
            <a:spLocks noGrp="1"/>
          </p:cNvSpPr>
          <p:nvPr>
            <p:ph type="sldNum" sz="quarter" idx="12"/>
          </p:nvPr>
        </p:nvSpPr>
        <p:spPr/>
        <p:txBody>
          <a:bodyPr/>
          <a:lstStyle/>
          <a:p>
            <a:fld id="{B129A3CA-E2E4-A645-9DD7-5C48D17F8A1A}" type="slidenum">
              <a:rPr lang="en-US" smtClean="0"/>
              <a:t>‹#›</a:t>
            </a:fld>
            <a:endParaRPr lang="en-US"/>
          </a:p>
        </p:txBody>
      </p:sp>
    </p:spTree>
    <p:extLst>
      <p:ext uri="{BB962C8B-B14F-4D97-AF65-F5344CB8AC3E}">
        <p14:creationId xmlns:p14="http://schemas.microsoft.com/office/powerpoint/2010/main" val="211569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091BB4-F4D8-A64B-B78A-21DAF4D0D96E}" type="datetime1">
              <a:rPr lang="en-US" smtClean="0"/>
              <a:t>5/10/17</a:t>
            </a:fld>
            <a:endParaRPr lang="en-US"/>
          </a:p>
        </p:txBody>
      </p:sp>
      <p:sp>
        <p:nvSpPr>
          <p:cNvPr id="5" name="Footer Placeholder 4"/>
          <p:cNvSpPr>
            <a:spLocks noGrp="1"/>
          </p:cNvSpPr>
          <p:nvPr>
            <p:ph type="ftr" sz="quarter" idx="11"/>
          </p:nvPr>
        </p:nvSpPr>
        <p:spPr/>
        <p:txBody>
          <a:bodyPr/>
          <a:lstStyle/>
          <a:p>
            <a:r>
              <a:rPr lang="en-US"/>
              <a:t>Copyright 2017 Calloway Football / Calloway Football Network</a:t>
            </a:r>
          </a:p>
        </p:txBody>
      </p:sp>
      <p:sp>
        <p:nvSpPr>
          <p:cNvPr id="6" name="Slide Number Placeholder 5"/>
          <p:cNvSpPr>
            <a:spLocks noGrp="1"/>
          </p:cNvSpPr>
          <p:nvPr>
            <p:ph type="sldNum" sz="quarter" idx="12"/>
          </p:nvPr>
        </p:nvSpPr>
        <p:spPr/>
        <p:txBody>
          <a:bodyPr/>
          <a:lstStyle/>
          <a:p>
            <a:fld id="{B129A3CA-E2E4-A645-9DD7-5C48D17F8A1A}" type="slidenum">
              <a:rPr lang="en-US" smtClean="0"/>
              <a:t>‹#›</a:t>
            </a:fld>
            <a:endParaRPr lang="en-US"/>
          </a:p>
        </p:txBody>
      </p:sp>
    </p:spTree>
    <p:extLst>
      <p:ext uri="{BB962C8B-B14F-4D97-AF65-F5344CB8AC3E}">
        <p14:creationId xmlns:p14="http://schemas.microsoft.com/office/powerpoint/2010/main" val="268257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AEA9A1-B6A0-7A4F-B549-0C7E0E73D9B7}" type="datetime1">
              <a:rPr lang="en-US" smtClean="0"/>
              <a:t>5/10/17</a:t>
            </a:fld>
            <a:endParaRPr lang="en-US"/>
          </a:p>
        </p:txBody>
      </p:sp>
      <p:sp>
        <p:nvSpPr>
          <p:cNvPr id="5" name="Footer Placeholder 4"/>
          <p:cNvSpPr>
            <a:spLocks noGrp="1"/>
          </p:cNvSpPr>
          <p:nvPr>
            <p:ph type="ftr" sz="quarter" idx="11"/>
          </p:nvPr>
        </p:nvSpPr>
        <p:spPr/>
        <p:txBody>
          <a:bodyPr/>
          <a:lstStyle/>
          <a:p>
            <a:r>
              <a:rPr lang="en-US"/>
              <a:t>Copyright 2017 Calloway Football / Calloway Football Network</a:t>
            </a:r>
          </a:p>
        </p:txBody>
      </p:sp>
      <p:sp>
        <p:nvSpPr>
          <p:cNvPr id="6" name="Slide Number Placeholder 5"/>
          <p:cNvSpPr>
            <a:spLocks noGrp="1"/>
          </p:cNvSpPr>
          <p:nvPr>
            <p:ph type="sldNum" sz="quarter" idx="12"/>
          </p:nvPr>
        </p:nvSpPr>
        <p:spPr/>
        <p:txBody>
          <a:bodyPr/>
          <a:lstStyle/>
          <a:p>
            <a:fld id="{B129A3CA-E2E4-A645-9DD7-5C48D17F8A1A}" type="slidenum">
              <a:rPr lang="en-US" smtClean="0"/>
              <a:t>‹#›</a:t>
            </a:fld>
            <a:endParaRPr lang="en-US"/>
          </a:p>
        </p:txBody>
      </p:sp>
    </p:spTree>
    <p:extLst>
      <p:ext uri="{BB962C8B-B14F-4D97-AF65-F5344CB8AC3E}">
        <p14:creationId xmlns:p14="http://schemas.microsoft.com/office/powerpoint/2010/main" val="1035711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13B488-78CE-F849-89D7-56B79124E3D5}" type="datetime1">
              <a:rPr lang="en-US" smtClean="0"/>
              <a:t>5/10/17</a:t>
            </a:fld>
            <a:endParaRPr lang="en-US"/>
          </a:p>
        </p:txBody>
      </p:sp>
      <p:sp>
        <p:nvSpPr>
          <p:cNvPr id="6" name="Footer Placeholder 5"/>
          <p:cNvSpPr>
            <a:spLocks noGrp="1"/>
          </p:cNvSpPr>
          <p:nvPr>
            <p:ph type="ftr" sz="quarter" idx="11"/>
          </p:nvPr>
        </p:nvSpPr>
        <p:spPr/>
        <p:txBody>
          <a:bodyPr/>
          <a:lstStyle/>
          <a:p>
            <a:r>
              <a:rPr lang="en-US"/>
              <a:t>Copyright 2017 Calloway Football / Calloway Football Network</a:t>
            </a:r>
          </a:p>
        </p:txBody>
      </p:sp>
      <p:sp>
        <p:nvSpPr>
          <p:cNvPr id="7" name="Slide Number Placeholder 6"/>
          <p:cNvSpPr>
            <a:spLocks noGrp="1"/>
          </p:cNvSpPr>
          <p:nvPr>
            <p:ph type="sldNum" sz="quarter" idx="12"/>
          </p:nvPr>
        </p:nvSpPr>
        <p:spPr/>
        <p:txBody>
          <a:bodyPr/>
          <a:lstStyle/>
          <a:p>
            <a:fld id="{B129A3CA-E2E4-A645-9DD7-5C48D17F8A1A}" type="slidenum">
              <a:rPr lang="en-US" smtClean="0"/>
              <a:t>‹#›</a:t>
            </a:fld>
            <a:endParaRPr lang="en-US"/>
          </a:p>
        </p:txBody>
      </p:sp>
    </p:spTree>
    <p:extLst>
      <p:ext uri="{BB962C8B-B14F-4D97-AF65-F5344CB8AC3E}">
        <p14:creationId xmlns:p14="http://schemas.microsoft.com/office/powerpoint/2010/main" val="1847919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7B079D-87B2-734F-A999-6CE72708C05B}" type="datetime1">
              <a:rPr lang="en-US" smtClean="0"/>
              <a:t>5/10/17</a:t>
            </a:fld>
            <a:endParaRPr lang="en-US"/>
          </a:p>
        </p:txBody>
      </p:sp>
      <p:sp>
        <p:nvSpPr>
          <p:cNvPr id="8" name="Footer Placeholder 7"/>
          <p:cNvSpPr>
            <a:spLocks noGrp="1"/>
          </p:cNvSpPr>
          <p:nvPr>
            <p:ph type="ftr" sz="quarter" idx="11"/>
          </p:nvPr>
        </p:nvSpPr>
        <p:spPr/>
        <p:txBody>
          <a:bodyPr/>
          <a:lstStyle/>
          <a:p>
            <a:r>
              <a:rPr lang="en-US"/>
              <a:t>Copyright 2017 Calloway Football / Calloway Football Network</a:t>
            </a:r>
          </a:p>
        </p:txBody>
      </p:sp>
      <p:sp>
        <p:nvSpPr>
          <p:cNvPr id="9" name="Slide Number Placeholder 8"/>
          <p:cNvSpPr>
            <a:spLocks noGrp="1"/>
          </p:cNvSpPr>
          <p:nvPr>
            <p:ph type="sldNum" sz="quarter" idx="12"/>
          </p:nvPr>
        </p:nvSpPr>
        <p:spPr/>
        <p:txBody>
          <a:bodyPr/>
          <a:lstStyle/>
          <a:p>
            <a:fld id="{B129A3CA-E2E4-A645-9DD7-5C48D17F8A1A}" type="slidenum">
              <a:rPr lang="en-US" smtClean="0"/>
              <a:t>‹#›</a:t>
            </a:fld>
            <a:endParaRPr lang="en-US"/>
          </a:p>
        </p:txBody>
      </p:sp>
    </p:spTree>
    <p:extLst>
      <p:ext uri="{BB962C8B-B14F-4D97-AF65-F5344CB8AC3E}">
        <p14:creationId xmlns:p14="http://schemas.microsoft.com/office/powerpoint/2010/main" val="106678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6AE9DB-2FAE-A042-AF2D-5460A91B2E75}" type="datetime1">
              <a:rPr lang="en-US" smtClean="0"/>
              <a:t>5/10/17</a:t>
            </a:fld>
            <a:endParaRPr lang="en-US"/>
          </a:p>
        </p:txBody>
      </p:sp>
      <p:sp>
        <p:nvSpPr>
          <p:cNvPr id="4" name="Footer Placeholder 3"/>
          <p:cNvSpPr>
            <a:spLocks noGrp="1"/>
          </p:cNvSpPr>
          <p:nvPr>
            <p:ph type="ftr" sz="quarter" idx="11"/>
          </p:nvPr>
        </p:nvSpPr>
        <p:spPr/>
        <p:txBody>
          <a:bodyPr/>
          <a:lstStyle/>
          <a:p>
            <a:r>
              <a:rPr lang="en-US"/>
              <a:t>Copyright 2017 Calloway Football / Calloway Football Network</a:t>
            </a:r>
          </a:p>
        </p:txBody>
      </p:sp>
      <p:sp>
        <p:nvSpPr>
          <p:cNvPr id="5" name="Slide Number Placeholder 4"/>
          <p:cNvSpPr>
            <a:spLocks noGrp="1"/>
          </p:cNvSpPr>
          <p:nvPr>
            <p:ph type="sldNum" sz="quarter" idx="12"/>
          </p:nvPr>
        </p:nvSpPr>
        <p:spPr/>
        <p:txBody>
          <a:bodyPr/>
          <a:lstStyle/>
          <a:p>
            <a:fld id="{B129A3CA-E2E4-A645-9DD7-5C48D17F8A1A}" type="slidenum">
              <a:rPr lang="en-US" smtClean="0"/>
              <a:t>‹#›</a:t>
            </a:fld>
            <a:endParaRPr lang="en-US"/>
          </a:p>
        </p:txBody>
      </p:sp>
    </p:spTree>
    <p:extLst>
      <p:ext uri="{BB962C8B-B14F-4D97-AF65-F5344CB8AC3E}">
        <p14:creationId xmlns:p14="http://schemas.microsoft.com/office/powerpoint/2010/main" val="123921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0979C-23CE-F244-83DF-3BF88227D820}" type="datetime1">
              <a:rPr lang="en-US" smtClean="0"/>
              <a:t>5/10/17</a:t>
            </a:fld>
            <a:endParaRPr lang="en-US"/>
          </a:p>
        </p:txBody>
      </p:sp>
      <p:sp>
        <p:nvSpPr>
          <p:cNvPr id="3" name="Footer Placeholder 2"/>
          <p:cNvSpPr>
            <a:spLocks noGrp="1"/>
          </p:cNvSpPr>
          <p:nvPr>
            <p:ph type="ftr" sz="quarter" idx="11"/>
          </p:nvPr>
        </p:nvSpPr>
        <p:spPr/>
        <p:txBody>
          <a:bodyPr/>
          <a:lstStyle/>
          <a:p>
            <a:r>
              <a:rPr lang="en-US"/>
              <a:t>Copyright 2017 Calloway Football / Calloway Football Network</a:t>
            </a:r>
          </a:p>
        </p:txBody>
      </p:sp>
      <p:sp>
        <p:nvSpPr>
          <p:cNvPr id="4" name="Slide Number Placeholder 3"/>
          <p:cNvSpPr>
            <a:spLocks noGrp="1"/>
          </p:cNvSpPr>
          <p:nvPr>
            <p:ph type="sldNum" sz="quarter" idx="12"/>
          </p:nvPr>
        </p:nvSpPr>
        <p:spPr/>
        <p:txBody>
          <a:bodyPr/>
          <a:lstStyle/>
          <a:p>
            <a:fld id="{B129A3CA-E2E4-A645-9DD7-5C48D17F8A1A}" type="slidenum">
              <a:rPr lang="en-US" smtClean="0"/>
              <a:t>‹#›</a:t>
            </a:fld>
            <a:endParaRPr lang="en-US"/>
          </a:p>
        </p:txBody>
      </p:sp>
    </p:spTree>
    <p:extLst>
      <p:ext uri="{BB962C8B-B14F-4D97-AF65-F5344CB8AC3E}">
        <p14:creationId xmlns:p14="http://schemas.microsoft.com/office/powerpoint/2010/main" val="183380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244A72-7A3F-7643-8FC2-648A3752EA46}" type="datetime1">
              <a:rPr lang="en-US" smtClean="0"/>
              <a:t>5/10/17</a:t>
            </a:fld>
            <a:endParaRPr lang="en-US"/>
          </a:p>
        </p:txBody>
      </p:sp>
      <p:sp>
        <p:nvSpPr>
          <p:cNvPr id="6" name="Footer Placeholder 5"/>
          <p:cNvSpPr>
            <a:spLocks noGrp="1"/>
          </p:cNvSpPr>
          <p:nvPr>
            <p:ph type="ftr" sz="quarter" idx="11"/>
          </p:nvPr>
        </p:nvSpPr>
        <p:spPr/>
        <p:txBody>
          <a:bodyPr/>
          <a:lstStyle/>
          <a:p>
            <a:r>
              <a:rPr lang="en-US"/>
              <a:t>Copyright 2017 Calloway Football / Calloway Football Network</a:t>
            </a:r>
          </a:p>
        </p:txBody>
      </p:sp>
      <p:sp>
        <p:nvSpPr>
          <p:cNvPr id="7" name="Slide Number Placeholder 6"/>
          <p:cNvSpPr>
            <a:spLocks noGrp="1"/>
          </p:cNvSpPr>
          <p:nvPr>
            <p:ph type="sldNum" sz="quarter" idx="12"/>
          </p:nvPr>
        </p:nvSpPr>
        <p:spPr/>
        <p:txBody>
          <a:bodyPr/>
          <a:lstStyle/>
          <a:p>
            <a:fld id="{B129A3CA-E2E4-A645-9DD7-5C48D17F8A1A}" type="slidenum">
              <a:rPr lang="en-US" smtClean="0"/>
              <a:t>‹#›</a:t>
            </a:fld>
            <a:endParaRPr lang="en-US"/>
          </a:p>
        </p:txBody>
      </p:sp>
    </p:spTree>
    <p:extLst>
      <p:ext uri="{BB962C8B-B14F-4D97-AF65-F5344CB8AC3E}">
        <p14:creationId xmlns:p14="http://schemas.microsoft.com/office/powerpoint/2010/main" val="45534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36A066-2F04-C84A-B9F9-8E06144635D6}" type="datetime1">
              <a:rPr lang="en-US" smtClean="0"/>
              <a:t>5/10/17</a:t>
            </a:fld>
            <a:endParaRPr lang="en-US"/>
          </a:p>
        </p:txBody>
      </p:sp>
      <p:sp>
        <p:nvSpPr>
          <p:cNvPr id="6" name="Footer Placeholder 5"/>
          <p:cNvSpPr>
            <a:spLocks noGrp="1"/>
          </p:cNvSpPr>
          <p:nvPr>
            <p:ph type="ftr" sz="quarter" idx="11"/>
          </p:nvPr>
        </p:nvSpPr>
        <p:spPr/>
        <p:txBody>
          <a:bodyPr/>
          <a:lstStyle/>
          <a:p>
            <a:r>
              <a:rPr lang="en-US"/>
              <a:t>Copyright 2017 Calloway Football / Calloway Football Network</a:t>
            </a:r>
          </a:p>
        </p:txBody>
      </p:sp>
      <p:sp>
        <p:nvSpPr>
          <p:cNvPr id="7" name="Slide Number Placeholder 6"/>
          <p:cNvSpPr>
            <a:spLocks noGrp="1"/>
          </p:cNvSpPr>
          <p:nvPr>
            <p:ph type="sldNum" sz="quarter" idx="12"/>
          </p:nvPr>
        </p:nvSpPr>
        <p:spPr/>
        <p:txBody>
          <a:bodyPr/>
          <a:lstStyle/>
          <a:p>
            <a:fld id="{B129A3CA-E2E4-A645-9DD7-5C48D17F8A1A}" type="slidenum">
              <a:rPr lang="en-US" smtClean="0"/>
              <a:t>‹#›</a:t>
            </a:fld>
            <a:endParaRPr lang="en-US"/>
          </a:p>
        </p:txBody>
      </p:sp>
    </p:spTree>
    <p:extLst>
      <p:ext uri="{BB962C8B-B14F-4D97-AF65-F5344CB8AC3E}">
        <p14:creationId xmlns:p14="http://schemas.microsoft.com/office/powerpoint/2010/main" val="7932387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09662-733A-A04A-8AFE-FE818A2B61AB}" type="datetime1">
              <a:rPr lang="en-US" smtClean="0"/>
              <a:t>5/10/17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2017 Calloway Football / Calloway Football Network</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9A3CA-E2E4-A645-9DD7-5C48D17F8A1A}" type="slidenum">
              <a:rPr lang="en-US" smtClean="0"/>
              <a:t>‹#›</a:t>
            </a:fld>
            <a:endParaRPr lang="en-US"/>
          </a:p>
        </p:txBody>
      </p:sp>
    </p:spTree>
    <p:extLst>
      <p:ext uri="{BB962C8B-B14F-4D97-AF65-F5344CB8AC3E}">
        <p14:creationId xmlns:p14="http://schemas.microsoft.com/office/powerpoint/2010/main" val="994596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8765" y="2118957"/>
            <a:ext cx="7383235" cy="2215991"/>
          </a:xfrm>
          <a:prstGeom prst="rect">
            <a:avLst/>
          </a:prstGeom>
          <a:noFill/>
        </p:spPr>
        <p:txBody>
          <a:bodyPr wrap="square" rtlCol="0">
            <a:spAutoFit/>
          </a:bodyPr>
          <a:lstStyle/>
          <a:p>
            <a:pPr algn="ctr"/>
            <a:endParaRPr lang="en-US" sz="2000" dirty="0">
              <a:latin typeface="Gotham Black" charset="0"/>
              <a:ea typeface="Gotham Black" charset="0"/>
              <a:cs typeface="Gotham Black" charset="0"/>
            </a:endParaRPr>
          </a:p>
          <a:p>
            <a:pPr lvl="0" algn="ctr"/>
            <a:r>
              <a:rPr lang="en-US" sz="4000" b="1" dirty="0">
                <a:solidFill>
                  <a:prstClr val="black"/>
                </a:solidFill>
                <a:latin typeface="Gotham Book" charset="0"/>
                <a:ea typeface="Gotham Book" charset="0"/>
                <a:cs typeface="Gotham Book" charset="0"/>
              </a:rPr>
              <a:t>Parents Meeting</a:t>
            </a:r>
          </a:p>
          <a:p>
            <a:pPr lvl="0" algn="ctr"/>
            <a:r>
              <a:rPr lang="en-US" sz="4000" b="1" dirty="0">
                <a:solidFill>
                  <a:prstClr val="black"/>
                </a:solidFill>
                <a:latin typeface="Gotham Book" charset="0"/>
                <a:ea typeface="Gotham Book" charset="0"/>
                <a:cs typeface="Gotham Book" charset="0"/>
              </a:rPr>
              <a:t>Presentation</a:t>
            </a:r>
          </a:p>
          <a:p>
            <a:pPr algn="ctr"/>
            <a:endParaRPr lang="en-US" sz="2000" dirty="0">
              <a:latin typeface="Gotham Black" charset="0"/>
              <a:ea typeface="Gotham Black" charset="0"/>
              <a:cs typeface="Gotham Black" charset="0"/>
            </a:endParaRPr>
          </a:p>
          <a:p>
            <a:endParaRPr lang="en-US" dirty="0"/>
          </a:p>
        </p:txBody>
      </p:sp>
      <p:sp>
        <p:nvSpPr>
          <p:cNvPr id="10" name="Footer Placeholder 9"/>
          <p:cNvSpPr>
            <a:spLocks noGrp="1"/>
          </p:cNvSpPr>
          <p:nvPr>
            <p:ph type="ftr" sz="quarter" idx="11"/>
          </p:nvPr>
        </p:nvSpPr>
        <p:spPr/>
        <p:txBody>
          <a:bodyPr/>
          <a:lstStyle/>
          <a:p>
            <a:r>
              <a:rPr lang="en-US" dirty="0"/>
              <a:t>Copyright 2017 Calloway Football / Calloway Football Network</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42" y="674525"/>
            <a:ext cx="5104856" cy="5104856"/>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703403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218" y="1455422"/>
            <a:ext cx="11682549" cy="3108543"/>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Establish your own policy. But here is our example</a:t>
            </a:r>
            <a:endParaRPr lang="en-US" sz="1400" b="1" dirty="0">
              <a:latin typeface="Gotham Book" charset="0"/>
              <a:ea typeface="Gotham Book" charset="0"/>
              <a:cs typeface="Gotham Book" charset="0"/>
            </a:endParaRPr>
          </a:p>
          <a:p>
            <a:endParaRPr lang="en-US" sz="1400" b="1" dirty="0">
              <a:latin typeface="Gotham Book" charset="0"/>
              <a:ea typeface="Gotham Book" charset="0"/>
              <a:cs typeface="Gotham Book" charset="0"/>
            </a:endParaRPr>
          </a:p>
          <a:p>
            <a:r>
              <a:rPr lang="en-US" sz="1400" b="1" u="sng" dirty="0">
                <a:latin typeface="Gotham Book" charset="0"/>
                <a:ea typeface="Gotham Book" charset="0"/>
                <a:cs typeface="Gotham Book" charset="0"/>
              </a:rPr>
              <a:t>Ways to Communicate:</a:t>
            </a:r>
          </a:p>
          <a:p>
            <a:r>
              <a:rPr lang="en-US" sz="1400" b="1" dirty="0" err="1">
                <a:latin typeface="Gotham Book" charset="0"/>
                <a:ea typeface="Gotham Book" charset="0"/>
                <a:cs typeface="Gotham Book" charset="0"/>
              </a:rPr>
              <a:t>eMail</a:t>
            </a:r>
            <a:r>
              <a:rPr lang="en-US" sz="1400" b="1" dirty="0">
                <a:latin typeface="Gotham Book" charset="0"/>
                <a:ea typeface="Gotham Book" charset="0"/>
                <a:cs typeface="Gotham Book" charset="0"/>
              </a:rPr>
              <a:t> Distribution</a:t>
            </a:r>
          </a:p>
          <a:p>
            <a:r>
              <a:rPr lang="en-US" sz="1400" b="1" dirty="0">
                <a:latin typeface="Gotham Book" charset="0"/>
                <a:ea typeface="Gotham Book" charset="0"/>
                <a:cs typeface="Gotham Book" charset="0"/>
              </a:rPr>
              <a:t>Text Distribution</a:t>
            </a:r>
          </a:p>
          <a:p>
            <a:r>
              <a:rPr lang="en-US" sz="1400" b="1" dirty="0">
                <a:latin typeface="Gotham Book" charset="0"/>
                <a:ea typeface="Gotham Book" charset="0"/>
                <a:cs typeface="Gotham Book" charset="0"/>
              </a:rPr>
              <a:t>Social Media Tools</a:t>
            </a:r>
          </a:p>
          <a:p>
            <a:r>
              <a:rPr lang="en-US" sz="1400" b="1" dirty="0">
                <a:latin typeface="Gotham Book" charset="0"/>
                <a:ea typeface="Gotham Book" charset="0"/>
                <a:cs typeface="Gotham Book" charset="0"/>
              </a:rPr>
              <a:t>Calling Post</a:t>
            </a:r>
          </a:p>
          <a:p>
            <a:r>
              <a:rPr lang="en-US" sz="1400" b="1" dirty="0">
                <a:latin typeface="Gotham Book" charset="0"/>
                <a:ea typeface="Gotham Book" charset="0"/>
                <a:cs typeface="Gotham Book" charset="0"/>
              </a:rPr>
              <a:t>Face-to-face</a:t>
            </a:r>
          </a:p>
          <a:p>
            <a:endParaRPr lang="en-US" sz="1400" b="1" dirty="0">
              <a:latin typeface="Gotham Book" charset="0"/>
              <a:ea typeface="Gotham Book" charset="0"/>
              <a:cs typeface="Gotham Book" charset="0"/>
            </a:endParaRPr>
          </a:p>
          <a:p>
            <a:r>
              <a:rPr lang="en-US" sz="1400" b="1" u="sng" dirty="0">
                <a:latin typeface="Gotham Medium" charset="0"/>
                <a:ea typeface="Gotham Medium" charset="0"/>
                <a:cs typeface="Gotham Medium" charset="0"/>
              </a:rPr>
              <a:t>Recommend Social Media Tools:</a:t>
            </a:r>
          </a:p>
          <a:p>
            <a:r>
              <a:rPr lang="en-US" sz="1400" b="1" dirty="0">
                <a:latin typeface="Gotham Book" charset="0"/>
                <a:ea typeface="Gotham Book" charset="0"/>
                <a:cs typeface="Gotham Book" charset="0"/>
              </a:rPr>
              <a:t>Team Snap	Remind 		Twitter 		Facebook</a:t>
            </a:r>
          </a:p>
          <a:p>
            <a:endParaRPr lang="en-US" sz="1400" b="1" dirty="0">
              <a:latin typeface="Gotham Book" charset="0"/>
              <a:ea typeface="Gotham Book" charset="0"/>
              <a:cs typeface="Gotham Book" charset="0"/>
            </a:endParaRPr>
          </a:p>
          <a:p>
            <a:r>
              <a:rPr lang="en-US" sz="2800" b="1" dirty="0">
                <a:latin typeface="Gotham Book" charset="0"/>
                <a:ea typeface="Gotham Book" charset="0"/>
                <a:cs typeface="Gotham Book" charset="0"/>
              </a:rPr>
              <a:t>	</a:t>
            </a: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7332457"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Communication Tools</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4218" y="4016191"/>
            <a:ext cx="1103948" cy="7747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04476" y="4016191"/>
            <a:ext cx="1384300" cy="77470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38600" y="4016191"/>
            <a:ext cx="863600" cy="863600"/>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24038" y="4016191"/>
            <a:ext cx="806833" cy="812495"/>
          </a:xfrm>
          <a:prstGeom prst="rect">
            <a:avLst/>
          </a:prstGeom>
        </p:spPr>
      </p:pic>
    </p:spTree>
    <p:extLst>
      <p:ext uri="{BB962C8B-B14F-4D97-AF65-F5344CB8AC3E}">
        <p14:creationId xmlns:p14="http://schemas.microsoft.com/office/powerpoint/2010/main" val="1975222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4725" y="1830895"/>
            <a:ext cx="11682549" cy="3477875"/>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Establish your own policy. But here is our example</a:t>
            </a:r>
          </a:p>
          <a:p>
            <a:endParaRPr lang="en-US" sz="2400" b="1" u="sng" dirty="0">
              <a:solidFill>
                <a:srgbClr val="000000"/>
              </a:solidFill>
              <a:latin typeface="Gotham Book" charset="0"/>
              <a:ea typeface="Gotham Book" charset="0"/>
              <a:cs typeface="Gotham Book" charset="0"/>
            </a:endParaRPr>
          </a:p>
          <a:p>
            <a:pPr algn="ctr"/>
            <a:r>
              <a:rPr lang="en-US" sz="2800" b="1" dirty="0">
                <a:solidFill>
                  <a:srgbClr val="000000"/>
                </a:solidFill>
                <a:latin typeface="Gotham Medium" charset="0"/>
                <a:ea typeface="Gotham Medium" charset="0"/>
                <a:cs typeface="Gotham Medium" charset="0"/>
              </a:rPr>
              <a:t>I will always have a open line of communication and respond to you as quickly as I possibly can.</a:t>
            </a:r>
          </a:p>
          <a:p>
            <a:endParaRPr lang="en-US" sz="1400" b="1" u="sng" dirty="0">
              <a:solidFill>
                <a:srgbClr val="000000"/>
              </a:solidFill>
              <a:latin typeface="Gotham Book" charset="0"/>
              <a:ea typeface="Gotham Book" charset="0"/>
              <a:cs typeface="Gotham Book" charset="0"/>
            </a:endParaRPr>
          </a:p>
          <a:p>
            <a:r>
              <a:rPr lang="en-US" sz="1400" b="1" u="sng" dirty="0">
                <a:solidFill>
                  <a:srgbClr val="000000"/>
                </a:solidFill>
                <a:latin typeface="Gotham Medium" charset="0"/>
                <a:ea typeface="Gotham Medium" charset="0"/>
                <a:cs typeface="Gotham Medium" charset="0"/>
              </a:rPr>
              <a:t>Best Way To Contact Me:</a:t>
            </a:r>
          </a:p>
          <a:p>
            <a:r>
              <a:rPr lang="en-US" sz="1400" b="1" dirty="0">
                <a:solidFill>
                  <a:srgbClr val="000000"/>
                </a:solidFill>
                <a:latin typeface="Gotham Book" charset="0"/>
                <a:ea typeface="Gotham Book" charset="0"/>
                <a:cs typeface="Gotham Book" charset="0"/>
              </a:rPr>
              <a:t>Via email </a:t>
            </a:r>
            <a:r>
              <a:rPr lang="mr-IN" sz="1400" b="1" dirty="0">
                <a:solidFill>
                  <a:srgbClr val="000000"/>
                </a:solidFill>
                <a:latin typeface="Gotham Book" charset="0"/>
                <a:ea typeface="Gotham Book" charset="0"/>
                <a:cs typeface="Gotham Book" charset="0"/>
              </a:rPr>
              <a:t>–</a:t>
            </a:r>
            <a:r>
              <a:rPr lang="en-US" sz="1400" b="1" dirty="0">
                <a:solidFill>
                  <a:srgbClr val="000000"/>
                </a:solidFill>
                <a:latin typeface="Gotham Book" charset="0"/>
                <a:ea typeface="Gotham Book" charset="0"/>
                <a:cs typeface="Gotham Book" charset="0"/>
              </a:rPr>
              <a:t> </a:t>
            </a:r>
            <a:r>
              <a:rPr lang="en-US" sz="1400" b="1" dirty="0" err="1">
                <a:solidFill>
                  <a:srgbClr val="000000"/>
                </a:solidFill>
                <a:latin typeface="Gotham Book" charset="0"/>
                <a:ea typeface="Gotham Book" charset="0"/>
                <a:cs typeface="Gotham Book" charset="0"/>
              </a:rPr>
              <a:t>Coach@CallowayFootball.com</a:t>
            </a:r>
            <a:endParaRPr lang="en-US" sz="1400" b="1" dirty="0">
              <a:solidFill>
                <a:srgbClr val="000000"/>
              </a:solidFill>
              <a:latin typeface="Gotham Book" charset="0"/>
              <a:ea typeface="Gotham Book" charset="0"/>
              <a:cs typeface="Gotham Book" charset="0"/>
            </a:endParaRPr>
          </a:p>
          <a:p>
            <a:r>
              <a:rPr lang="en-US" sz="1400" b="1" dirty="0">
                <a:solidFill>
                  <a:srgbClr val="000000"/>
                </a:solidFill>
                <a:latin typeface="Gotham Book" charset="0"/>
                <a:ea typeface="Gotham Book" charset="0"/>
                <a:cs typeface="Gotham Book" charset="0"/>
              </a:rPr>
              <a:t>555-555-5555 (phone or Text)</a:t>
            </a:r>
          </a:p>
          <a:p>
            <a:endParaRPr lang="en-US" sz="1400" b="1" dirty="0">
              <a:solidFill>
                <a:srgbClr val="000000"/>
              </a:solidFill>
              <a:latin typeface="Gotham Book" charset="0"/>
              <a:ea typeface="Gotham Book" charset="0"/>
              <a:cs typeface="Gotham Book" charset="0"/>
            </a:endParaRPr>
          </a:p>
          <a:p>
            <a:pPr marL="457200" indent="-457200">
              <a:buFont typeface="Arial"/>
              <a:buChar char="•"/>
            </a:pPr>
            <a:r>
              <a:rPr lang="en-US" sz="1400" b="1" dirty="0" err="1">
                <a:solidFill>
                  <a:srgbClr val="000000"/>
                </a:solidFill>
                <a:latin typeface="Gotham Book" charset="0"/>
                <a:ea typeface="Gotham Book" charset="0"/>
                <a:cs typeface="Gotham Book" charset="0"/>
              </a:rPr>
              <a:t>eMail</a:t>
            </a:r>
            <a:r>
              <a:rPr lang="en-US" sz="1400" b="1" dirty="0">
                <a:solidFill>
                  <a:srgbClr val="000000"/>
                </a:solidFill>
                <a:latin typeface="Gotham Book" charset="0"/>
                <a:ea typeface="Gotham Book" charset="0"/>
                <a:cs typeface="Gotham Book" charset="0"/>
              </a:rPr>
              <a:t> is the preferred communication tool</a:t>
            </a:r>
          </a:p>
          <a:p>
            <a:pPr marL="457200" indent="-457200">
              <a:buFont typeface="Arial"/>
              <a:buChar char="•"/>
            </a:pPr>
            <a:r>
              <a:rPr lang="en-US" sz="1400" b="1" dirty="0">
                <a:solidFill>
                  <a:srgbClr val="000000"/>
                </a:solidFill>
                <a:latin typeface="Gotham Book" charset="0"/>
                <a:ea typeface="Gotham Book" charset="0"/>
                <a:cs typeface="Gotham Book" charset="0"/>
              </a:rPr>
              <a:t>If a phone call is absolutely necessary - OK. </a:t>
            </a:r>
          </a:p>
          <a:p>
            <a:pPr marL="457200" indent="-457200">
              <a:buFont typeface="Arial"/>
              <a:buChar char="•"/>
            </a:pPr>
            <a:r>
              <a:rPr lang="en-US" sz="1400" b="1" dirty="0">
                <a:solidFill>
                  <a:srgbClr val="000000"/>
                </a:solidFill>
                <a:latin typeface="Gotham Book" charset="0"/>
                <a:ea typeface="Gotham Book" charset="0"/>
                <a:cs typeface="Gotham Book" charset="0"/>
              </a:rPr>
              <a:t>Please remember I coach over 100 players and phone calls usually are not answered.</a:t>
            </a:r>
          </a:p>
          <a:p>
            <a:pPr marL="457200" indent="-457200">
              <a:buFont typeface="Arial"/>
              <a:buChar char="•"/>
            </a:pPr>
            <a:r>
              <a:rPr lang="en-US" sz="1400" b="1" dirty="0">
                <a:solidFill>
                  <a:srgbClr val="000000"/>
                </a:solidFill>
                <a:latin typeface="Gotham Book" charset="0"/>
                <a:ea typeface="Gotham Book" charset="0"/>
                <a:cs typeface="Gotham Book" charset="0"/>
              </a:rPr>
              <a:t>I will always reply to email much faster than returning phone calls.</a:t>
            </a:r>
            <a:r>
              <a:rPr lang="en-US" sz="1400" b="1" dirty="0">
                <a:solidFill>
                  <a:srgbClr val="000000"/>
                </a:solidFill>
                <a:cs typeface="Helvetica"/>
              </a:rPr>
              <a:t> </a:t>
            </a: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7548861"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Communication Policy</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83693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277622"/>
            <a:ext cx="11682549" cy="4216539"/>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Establish your own policy. But here is our example.</a:t>
            </a:r>
          </a:p>
          <a:p>
            <a:endParaRPr lang="en-US" sz="1400" b="1" dirty="0">
              <a:solidFill>
                <a:srgbClr val="000000"/>
              </a:solidFill>
              <a:latin typeface="Gotham Book" charset="0"/>
              <a:ea typeface="Gotham Book" charset="0"/>
              <a:cs typeface="Gotham Book" charset="0"/>
            </a:endParaRPr>
          </a:p>
          <a:p>
            <a:pPr algn="ctr"/>
            <a:endParaRPr lang="en-US" sz="1400" b="1" u="sng" dirty="0">
              <a:solidFill>
                <a:srgbClr val="000000"/>
              </a:solidFill>
              <a:latin typeface="Gotham Book" charset="0"/>
              <a:ea typeface="Gotham Book" charset="0"/>
              <a:cs typeface="Gotham Book" charset="0"/>
            </a:endParaRPr>
          </a:p>
          <a:p>
            <a:pPr algn="ctr"/>
            <a:r>
              <a:rPr lang="en-US" sz="2800" b="1" u="sng" dirty="0">
                <a:solidFill>
                  <a:srgbClr val="000000"/>
                </a:solidFill>
                <a:latin typeface="Gotham Book" charset="0"/>
                <a:ea typeface="Gotham Book" charset="0"/>
                <a:cs typeface="Gotham Book" charset="0"/>
              </a:rPr>
              <a:t>COMMUNICATION WITH THE COACHES</a:t>
            </a:r>
          </a:p>
          <a:p>
            <a:pPr marL="285750" lvl="0" indent="-285750">
              <a:buFont typeface="Arial" panose="020B0604020202020204" pitchFamily="34" charset="0"/>
              <a:buChar char="•"/>
            </a:pPr>
            <a:endParaRPr lang="en-US" dirty="0">
              <a:solidFill>
                <a:srgbClr val="000000"/>
              </a:solidFill>
              <a:latin typeface="Gotham Book" charset="0"/>
              <a:ea typeface="Gotham Book" charset="0"/>
              <a:cs typeface="Gotham Book" charset="0"/>
            </a:endParaRPr>
          </a:p>
          <a:p>
            <a:pPr marL="285750" indent="-285750">
              <a:buFont typeface="Arial" panose="020B0604020202020204" pitchFamily="34" charset="0"/>
              <a:buChar char="•"/>
            </a:pPr>
            <a:r>
              <a:rPr lang="en-US" dirty="0">
                <a:solidFill>
                  <a:srgbClr val="000000"/>
                </a:solidFill>
                <a:latin typeface="Gotham Book" charset="0"/>
                <a:ea typeface="Gotham Book" charset="0"/>
                <a:cs typeface="Gotham Book" charset="0"/>
              </a:rPr>
              <a:t>Please do not hesitate to talk to us about any concern regarding your player.  We do request that these conversations be conducted in private.  We won’t discuss team issues in front of the </a:t>
            </a:r>
            <a:r>
              <a:rPr lang="en-US" dirty="0" smtClean="0">
                <a:solidFill>
                  <a:srgbClr val="000000"/>
                </a:solidFill>
                <a:latin typeface="Gotham Book" charset="0"/>
                <a:ea typeface="Gotham Book" charset="0"/>
                <a:cs typeface="Gotham Book" charset="0"/>
              </a:rPr>
              <a:t>players. </a:t>
            </a:r>
            <a:endParaRPr lang="en-US" dirty="0">
              <a:solidFill>
                <a:srgbClr val="000000"/>
              </a:solidFill>
              <a:latin typeface="Gotham Book" charset="0"/>
              <a:ea typeface="Gotham Book" charset="0"/>
              <a:cs typeface="Gotham Book" charset="0"/>
            </a:endParaRPr>
          </a:p>
          <a:p>
            <a:pPr marL="285750" indent="-285750">
              <a:buFont typeface="Arial" panose="020B0604020202020204" pitchFamily="34" charset="0"/>
              <a:buChar char="•"/>
            </a:pPr>
            <a:endParaRPr lang="en-US" dirty="0">
              <a:solidFill>
                <a:srgbClr val="000000"/>
              </a:solidFill>
              <a:latin typeface="Gotham Book" charset="0"/>
              <a:ea typeface="Gotham Book" charset="0"/>
              <a:cs typeface="Gotham Book" charset="0"/>
            </a:endParaRPr>
          </a:p>
          <a:p>
            <a:pPr marL="285750" indent="-285750">
              <a:buFont typeface="Arial" panose="020B0604020202020204" pitchFamily="34" charset="0"/>
              <a:buChar char="•"/>
            </a:pPr>
            <a:r>
              <a:rPr lang="en-US" dirty="0">
                <a:solidFill>
                  <a:srgbClr val="000000"/>
                </a:solidFill>
                <a:latin typeface="Gotham Book" charset="0"/>
                <a:ea typeface="Gotham Book" charset="0"/>
                <a:cs typeface="Gotham Book" charset="0"/>
              </a:rPr>
              <a:t>No coach will ever discuss another player with you who is not your son.</a:t>
            </a:r>
          </a:p>
          <a:p>
            <a:pPr marL="285750" lvl="0" indent="-285750">
              <a:buFont typeface="Arial" panose="020B0604020202020204" pitchFamily="34" charset="0"/>
              <a:buChar char="•"/>
            </a:pPr>
            <a:endParaRPr lang="en-US" dirty="0">
              <a:solidFill>
                <a:srgbClr val="000000"/>
              </a:solidFill>
              <a:latin typeface="Gotham Book" charset="0"/>
              <a:ea typeface="Gotham Book" charset="0"/>
              <a:cs typeface="Gotham Book" charset="0"/>
            </a:endParaRPr>
          </a:p>
          <a:p>
            <a:pPr marL="285750" lvl="0" indent="-285750">
              <a:buFont typeface="Arial" panose="020B0604020202020204" pitchFamily="34" charset="0"/>
              <a:buChar char="•"/>
            </a:pPr>
            <a:r>
              <a:rPr lang="en-US" dirty="0">
                <a:solidFill>
                  <a:srgbClr val="000000"/>
                </a:solidFill>
                <a:latin typeface="Gotham Book" charset="0"/>
                <a:ea typeface="Gotham Book" charset="0"/>
                <a:cs typeface="Gotham Book" charset="0"/>
              </a:rPr>
              <a:t>We also ask that you do not approach a coach out of anger</a:t>
            </a:r>
            <a:r>
              <a:rPr lang="en-US" b="1" i="1" dirty="0">
                <a:solidFill>
                  <a:srgbClr val="000000"/>
                </a:solidFill>
                <a:latin typeface="Gotham Book" charset="0"/>
                <a:ea typeface="Gotham Book" charset="0"/>
                <a:cs typeface="Gotham Book" charset="0"/>
              </a:rPr>
              <a:t>.  Always remember we are here for you and these young men. </a:t>
            </a:r>
            <a:r>
              <a:rPr lang="en-US" dirty="0">
                <a:solidFill>
                  <a:srgbClr val="000000"/>
                </a:solidFill>
                <a:latin typeface="Gotham Book" charset="0"/>
                <a:ea typeface="Gotham Book" charset="0"/>
                <a:cs typeface="Gotham Book" charset="0"/>
              </a:rPr>
              <a:t>The coaches all want a healthy and productive line of communication. If you feel angry, it is always best to walk away and wait 24 hours.  After 24 hours, you have had a chance to think through, reach out to us and we can discuss it in a professional, more effective and productive </a:t>
            </a:r>
            <a:r>
              <a:rPr lang="en-US" dirty="0" smtClean="0">
                <a:solidFill>
                  <a:srgbClr val="000000"/>
                </a:solidFill>
                <a:latin typeface="Gotham Book" charset="0"/>
                <a:ea typeface="Gotham Book" charset="0"/>
                <a:cs typeface="Gotham Book" charset="0"/>
              </a:rPr>
              <a:t>manner</a:t>
            </a:r>
            <a:r>
              <a:rPr lang="en-US" dirty="0">
                <a:solidFill>
                  <a:srgbClr val="000000"/>
                </a:solidFill>
                <a:latin typeface="Gotham Book" charset="0"/>
                <a:ea typeface="Gotham Book" charset="0"/>
                <a:cs typeface="Gotham Book" charset="0"/>
              </a:rPr>
              <a:t>.</a:t>
            </a: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7548861"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Communication Policy</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364531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277622"/>
            <a:ext cx="11682549" cy="4001095"/>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Establish your own policy. But here is our example</a:t>
            </a:r>
          </a:p>
          <a:p>
            <a:endParaRPr lang="en-US" sz="1400" b="1" dirty="0">
              <a:solidFill>
                <a:srgbClr val="000000"/>
              </a:solidFill>
              <a:latin typeface="Gotham Book" charset="0"/>
              <a:ea typeface="Gotham Book" charset="0"/>
              <a:cs typeface="Gotham Book" charset="0"/>
            </a:endParaRPr>
          </a:p>
          <a:p>
            <a:pPr marL="342900" indent="-342900">
              <a:buFont typeface="Arial" panose="020B0604020202020204" pitchFamily="34" charset="0"/>
              <a:buChar char="•"/>
            </a:pPr>
            <a:endParaRPr lang="en-US" sz="1400" b="1" u="sng" dirty="0">
              <a:solidFill>
                <a:srgbClr val="000000"/>
              </a:solidFill>
              <a:latin typeface="Gotham Book" charset="0"/>
              <a:ea typeface="Gotham Book" charset="0"/>
              <a:cs typeface="Gotham Book" charset="0"/>
            </a:endParaRPr>
          </a:p>
          <a:p>
            <a:pPr marL="342900" indent="-342900">
              <a:buFont typeface="Arial" panose="020B0604020202020204" pitchFamily="34" charset="0"/>
              <a:buChar char="•"/>
            </a:pPr>
            <a:r>
              <a:rPr lang="en-US" b="1" dirty="0">
                <a:solidFill>
                  <a:srgbClr val="000000"/>
                </a:solidFill>
                <a:latin typeface="Gotham Medium" charset="0"/>
                <a:ea typeface="Gotham Medium" charset="0"/>
                <a:cs typeface="Gotham Medium" charset="0"/>
              </a:rPr>
              <a:t>Practice Uniform</a:t>
            </a:r>
            <a:r>
              <a:rPr lang="en-US" dirty="0">
                <a:solidFill>
                  <a:srgbClr val="000000"/>
                </a:solidFill>
                <a:latin typeface="Gotham Book" charset="0"/>
                <a:ea typeface="Gotham Book" charset="0"/>
                <a:cs typeface="Gotham Book" charset="0"/>
              </a:rPr>
              <a:t> </a:t>
            </a:r>
          </a:p>
          <a:p>
            <a:pPr marL="800100" lvl="1" indent="-342900">
              <a:buFont typeface="Courier New" panose="02070309020205020404" pitchFamily="49" charset="0"/>
              <a:buChar char="o"/>
            </a:pPr>
            <a:r>
              <a:rPr lang="en-US" dirty="0">
                <a:solidFill>
                  <a:srgbClr val="000000"/>
                </a:solidFill>
                <a:latin typeface="Gotham Book" charset="0"/>
                <a:ea typeface="Gotham Book" charset="0"/>
                <a:cs typeface="Gotham Book" charset="0"/>
              </a:rPr>
              <a:t>General practice: players wear a white practice jersey during all practices. </a:t>
            </a:r>
          </a:p>
          <a:p>
            <a:pPr marL="800100" lvl="1" indent="-342900">
              <a:buFont typeface="Courier New" panose="02070309020205020404" pitchFamily="49" charset="0"/>
              <a:buChar char="o"/>
            </a:pPr>
            <a:r>
              <a:rPr lang="en-US" dirty="0">
                <a:solidFill>
                  <a:srgbClr val="000000"/>
                </a:solidFill>
                <a:latin typeface="Gotham Book" charset="0"/>
                <a:ea typeface="Gotham Book" charset="0"/>
                <a:cs typeface="Gotham Book" charset="0"/>
              </a:rPr>
              <a:t>Split practice: offensive players wear black practice jersey and defensive players wear white practice jersey.</a:t>
            </a:r>
          </a:p>
          <a:p>
            <a:pPr marL="342900" indent="-342900">
              <a:buFont typeface="Arial" panose="020B0604020202020204" pitchFamily="34" charset="0"/>
              <a:buChar char="•"/>
            </a:pPr>
            <a:endParaRPr lang="en-US" dirty="0">
              <a:solidFill>
                <a:srgbClr val="000000"/>
              </a:solidFill>
              <a:latin typeface="Gotham Book" charset="0"/>
              <a:ea typeface="Gotham Book" charset="0"/>
              <a:cs typeface="Gotham Book" charset="0"/>
            </a:endParaRPr>
          </a:p>
          <a:p>
            <a:pPr marL="342900" indent="-342900">
              <a:buFont typeface="Arial" panose="020B0604020202020204" pitchFamily="34" charset="0"/>
              <a:buChar char="•"/>
            </a:pPr>
            <a:r>
              <a:rPr lang="en-US" dirty="0">
                <a:solidFill>
                  <a:srgbClr val="000000"/>
                </a:solidFill>
                <a:latin typeface="Gotham Book" charset="0"/>
                <a:ea typeface="Gotham Book" charset="0"/>
                <a:cs typeface="Gotham Book" charset="0"/>
              </a:rPr>
              <a:t>Under no circumstances shall a player wear their issued game uniform, pants or jersey to practice. </a:t>
            </a:r>
          </a:p>
          <a:p>
            <a:pPr marL="342900" indent="-342900">
              <a:buFont typeface="Arial" panose="020B0604020202020204" pitchFamily="34" charset="0"/>
              <a:buChar char="•"/>
            </a:pPr>
            <a:endParaRPr lang="en-US" dirty="0">
              <a:solidFill>
                <a:srgbClr val="000000"/>
              </a:solidFill>
              <a:latin typeface="Gotham Book" charset="0"/>
              <a:ea typeface="Gotham Book" charset="0"/>
              <a:cs typeface="Gotham Book" charset="0"/>
            </a:endParaRPr>
          </a:p>
          <a:p>
            <a:pPr marL="342900" indent="-342900">
              <a:buFont typeface="Arial" panose="020B0604020202020204" pitchFamily="34" charset="0"/>
              <a:buChar char="•"/>
            </a:pPr>
            <a:r>
              <a:rPr lang="en-US" b="1" dirty="0">
                <a:solidFill>
                  <a:srgbClr val="000000"/>
                </a:solidFill>
                <a:latin typeface="Gotham Medium" charset="0"/>
                <a:ea typeface="Gotham Medium" charset="0"/>
                <a:cs typeface="Gotham Medium" charset="0"/>
              </a:rPr>
              <a:t>Game Day School Attire </a:t>
            </a:r>
            <a:r>
              <a:rPr lang="mr-IN" dirty="0">
                <a:solidFill>
                  <a:srgbClr val="000000"/>
                </a:solidFill>
                <a:latin typeface="Gotham Book" charset="0"/>
                <a:ea typeface="Gotham Book" charset="0"/>
                <a:cs typeface="Gotham Book" charset="0"/>
              </a:rPr>
              <a:t>–</a:t>
            </a:r>
            <a:r>
              <a:rPr lang="en-US" dirty="0">
                <a:solidFill>
                  <a:srgbClr val="000000"/>
                </a:solidFill>
                <a:latin typeface="Gotham Book" charset="0"/>
                <a:ea typeface="Gotham Book" charset="0"/>
                <a:cs typeface="Gotham Book" charset="0"/>
              </a:rPr>
              <a:t> Players will wear khaki's and game jersey during school on game day.</a:t>
            </a:r>
          </a:p>
          <a:p>
            <a:pPr marL="342900" indent="-342900">
              <a:buFont typeface="Arial" panose="020B0604020202020204" pitchFamily="34" charset="0"/>
              <a:buChar char="•"/>
            </a:pPr>
            <a:endParaRPr lang="en-US" dirty="0">
              <a:solidFill>
                <a:srgbClr val="000000"/>
              </a:solidFill>
              <a:latin typeface="Gotham Book" charset="0"/>
              <a:ea typeface="Gotham Book" charset="0"/>
              <a:cs typeface="Gotham Book" charset="0"/>
            </a:endParaRPr>
          </a:p>
          <a:p>
            <a:pPr marL="342900" indent="-342900">
              <a:buFont typeface="Arial" panose="020B0604020202020204" pitchFamily="34" charset="0"/>
              <a:buChar char="•"/>
            </a:pPr>
            <a:r>
              <a:rPr lang="en-US" b="1" dirty="0">
                <a:solidFill>
                  <a:srgbClr val="000000"/>
                </a:solidFill>
                <a:latin typeface="Gotham Medium" charset="0"/>
                <a:ea typeface="Gotham Medium" charset="0"/>
                <a:cs typeface="Gotham Medium" charset="0"/>
              </a:rPr>
              <a:t>Travel Attire </a:t>
            </a:r>
            <a:r>
              <a:rPr lang="mr-IN" b="1" dirty="0">
                <a:solidFill>
                  <a:srgbClr val="000000"/>
                </a:solidFill>
                <a:latin typeface="Gotham Medium" charset="0"/>
                <a:ea typeface="Gotham Medium" charset="0"/>
                <a:cs typeface="Gotham Medium" charset="0"/>
              </a:rPr>
              <a:t>–</a:t>
            </a:r>
            <a:r>
              <a:rPr lang="en-US" b="1" dirty="0">
                <a:solidFill>
                  <a:srgbClr val="000000"/>
                </a:solidFill>
                <a:latin typeface="Gotham Medium" charset="0"/>
                <a:ea typeface="Gotham Medium" charset="0"/>
                <a:cs typeface="Gotham Medium" charset="0"/>
              </a:rPr>
              <a:t> </a:t>
            </a:r>
            <a:r>
              <a:rPr lang="en-US" dirty="0">
                <a:solidFill>
                  <a:srgbClr val="000000"/>
                </a:solidFill>
                <a:latin typeface="Gotham Book" charset="0"/>
                <a:ea typeface="Gotham Book" charset="0"/>
                <a:cs typeface="Gotham Book" charset="0"/>
              </a:rPr>
              <a:t>Players will dress in game pants, under shirt and game jersey prior to loading buses. </a:t>
            </a:r>
          </a:p>
          <a:p>
            <a:pPr marL="800100" lvl="1" indent="-342900">
              <a:buFont typeface="Courier New" panose="02070309020205020404" pitchFamily="49" charset="0"/>
              <a:buChar char="o"/>
            </a:pPr>
            <a:r>
              <a:rPr lang="en-US" dirty="0">
                <a:solidFill>
                  <a:srgbClr val="000000"/>
                </a:solidFill>
                <a:latin typeface="Gotham Book" charset="0"/>
                <a:ea typeface="Gotham Book" charset="0"/>
                <a:cs typeface="Gotham Book" charset="0"/>
              </a:rPr>
              <a:t>On long trips when time and facilities permit players may be required to wear khaki's and game jersey when travelling to away games. </a:t>
            </a:r>
          </a:p>
          <a:p>
            <a:endParaRPr lang="en-US" sz="1400" dirty="0">
              <a:solidFill>
                <a:srgbClr val="000000"/>
              </a:solidFill>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8521885"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Uniform and Attire Policy</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88524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277622"/>
            <a:ext cx="11682549" cy="4555093"/>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Establish your own policy. But here is our example</a:t>
            </a:r>
          </a:p>
          <a:p>
            <a:endParaRPr lang="en-US" sz="1400" dirty="0">
              <a:solidFill>
                <a:srgbClr val="000000"/>
              </a:solidFill>
              <a:latin typeface="Gotham Book" charset="0"/>
              <a:ea typeface="Gotham Book" charset="0"/>
              <a:cs typeface="Gotham Book" charset="0"/>
            </a:endParaRPr>
          </a:p>
          <a:p>
            <a:r>
              <a:rPr lang="en-US" b="1" dirty="0">
                <a:solidFill>
                  <a:srgbClr val="000000"/>
                </a:solidFill>
                <a:latin typeface="Gotham Medium" charset="0"/>
                <a:ea typeface="Gotham Medium" charset="0"/>
                <a:cs typeface="Gotham Medium" charset="0"/>
              </a:rPr>
              <a:t>Game uniform:  </a:t>
            </a:r>
            <a:r>
              <a:rPr lang="en-US" dirty="0">
                <a:solidFill>
                  <a:srgbClr val="000000"/>
                </a:solidFill>
                <a:latin typeface="Gotham Book" charset="0"/>
                <a:ea typeface="Gotham Book" charset="0"/>
                <a:cs typeface="Gotham Book" charset="0"/>
              </a:rPr>
              <a:t>All players will have issued game uniform.</a:t>
            </a:r>
            <a:endParaRPr lang="en-US" b="1" i="1" u="sng" dirty="0">
              <a:solidFill>
                <a:srgbClr val="000000"/>
              </a:solidFill>
              <a:latin typeface="Gotham Medium" charset="0"/>
              <a:ea typeface="Gotham Medium" charset="0"/>
              <a:cs typeface="Gotham Medium" charset="0"/>
            </a:endParaRPr>
          </a:p>
          <a:p>
            <a:pPr marL="457200" indent="-457200">
              <a:buFont typeface="Arial"/>
              <a:buChar char="•"/>
            </a:pPr>
            <a:r>
              <a:rPr lang="en-US" dirty="0">
                <a:solidFill>
                  <a:srgbClr val="000000"/>
                </a:solidFill>
                <a:latin typeface="Gotham Book" charset="0"/>
                <a:ea typeface="Gotham Book" charset="0"/>
                <a:cs typeface="Gotham Book" charset="0"/>
              </a:rPr>
              <a:t>We will wear black game socks. </a:t>
            </a:r>
          </a:p>
          <a:p>
            <a:pPr marL="457200" indent="-457200">
              <a:buFont typeface="Arial"/>
              <a:buChar char="•"/>
            </a:pPr>
            <a:r>
              <a:rPr lang="en-US" dirty="0">
                <a:solidFill>
                  <a:srgbClr val="000000"/>
                </a:solidFill>
                <a:latin typeface="Gotham Book" charset="0"/>
                <a:ea typeface="Gotham Book" charset="0"/>
                <a:cs typeface="Gotham Book" charset="0"/>
              </a:rPr>
              <a:t>Black with a Royal Blue highlight is ok</a:t>
            </a:r>
          </a:p>
          <a:p>
            <a:pPr marL="457200" indent="-457200">
              <a:buFont typeface="Arial"/>
              <a:buChar char="•"/>
            </a:pPr>
            <a:r>
              <a:rPr lang="en-US" dirty="0">
                <a:solidFill>
                  <a:srgbClr val="000000"/>
                </a:solidFill>
                <a:latin typeface="Gotham Book" charset="0"/>
                <a:ea typeface="Gotham Book" charset="0"/>
                <a:cs typeface="Gotham Book" charset="0"/>
              </a:rPr>
              <a:t>No solid white or off colored socks during games.</a:t>
            </a:r>
          </a:p>
          <a:p>
            <a:pPr marL="457200" indent="-457200">
              <a:buFont typeface="Arial"/>
              <a:buChar char="•"/>
            </a:pPr>
            <a:r>
              <a:rPr lang="en-US" dirty="0">
                <a:solidFill>
                  <a:srgbClr val="000000"/>
                </a:solidFill>
                <a:latin typeface="Gotham Book" charset="0"/>
                <a:ea typeface="Gotham Book" charset="0"/>
                <a:cs typeface="Gotham Book" charset="0"/>
              </a:rPr>
              <a:t>Socks can be worn long or short. </a:t>
            </a:r>
          </a:p>
          <a:p>
            <a:pPr marL="457200" indent="-457200">
              <a:buFont typeface="Arial"/>
              <a:buChar char="•"/>
            </a:pPr>
            <a:r>
              <a:rPr lang="en-US" dirty="0">
                <a:solidFill>
                  <a:srgbClr val="000000"/>
                </a:solidFill>
                <a:latin typeface="Gotham Book" charset="0"/>
                <a:ea typeface="Gotham Book" charset="0"/>
                <a:cs typeface="Gotham Book" charset="0"/>
              </a:rPr>
              <a:t>Under Armor or Nike compression pants as underwear are OK if they are Black.</a:t>
            </a:r>
          </a:p>
          <a:p>
            <a:pPr marL="457200" indent="-457200">
              <a:buFont typeface="Arial"/>
              <a:buChar char="•"/>
            </a:pPr>
            <a:endParaRPr lang="en-US" dirty="0">
              <a:solidFill>
                <a:srgbClr val="000000"/>
              </a:solidFill>
              <a:latin typeface="Gotham Book" charset="0"/>
              <a:ea typeface="Gotham Book" charset="0"/>
              <a:cs typeface="Gotham Book" charset="0"/>
            </a:endParaRPr>
          </a:p>
          <a:p>
            <a:r>
              <a:rPr lang="en-US" b="1" dirty="0">
                <a:solidFill>
                  <a:srgbClr val="000000"/>
                </a:solidFill>
                <a:latin typeface="Gotham Medium" charset="0"/>
                <a:ea typeface="Gotham Medium" charset="0"/>
                <a:cs typeface="Gotham Medium" charset="0"/>
              </a:rPr>
              <a:t>Shoulder Pad Undershirts:</a:t>
            </a:r>
            <a:r>
              <a:rPr lang="en-US" dirty="0">
                <a:solidFill>
                  <a:srgbClr val="000000"/>
                </a:solidFill>
                <a:latin typeface="Gotham Medium" charset="0"/>
                <a:ea typeface="Gotham Medium" charset="0"/>
                <a:cs typeface="Gotham Medium" charset="0"/>
              </a:rPr>
              <a:t>  </a:t>
            </a:r>
          </a:p>
          <a:p>
            <a:pPr marL="457200" indent="-457200">
              <a:buFont typeface="Arial"/>
              <a:buChar char="•"/>
            </a:pPr>
            <a:r>
              <a:rPr lang="en-US" dirty="0">
                <a:solidFill>
                  <a:srgbClr val="000000"/>
                </a:solidFill>
                <a:latin typeface="Gotham Book" charset="0"/>
                <a:ea typeface="Gotham Book" charset="0"/>
                <a:cs typeface="Gotham Book" charset="0"/>
              </a:rPr>
              <a:t>We recommend Under Armor or Nike </a:t>
            </a:r>
            <a:r>
              <a:rPr lang="en-US" dirty="0" err="1">
                <a:solidFill>
                  <a:srgbClr val="000000"/>
                </a:solidFill>
                <a:latin typeface="Gotham Book" charset="0"/>
                <a:ea typeface="Gotham Book" charset="0"/>
                <a:cs typeface="Gotham Book" charset="0"/>
              </a:rPr>
              <a:t>ProCombat</a:t>
            </a:r>
            <a:r>
              <a:rPr lang="en-US" dirty="0">
                <a:solidFill>
                  <a:srgbClr val="000000"/>
                </a:solidFill>
                <a:latin typeface="Gotham Book" charset="0"/>
                <a:ea typeface="Gotham Book" charset="0"/>
                <a:cs typeface="Gotham Book" charset="0"/>
              </a:rPr>
              <a:t>-type shirts be worn under the shoulder pads.  These types of garments wick moisture, allowing your player’s body to remain cool. </a:t>
            </a:r>
          </a:p>
          <a:p>
            <a:pPr marL="457200" indent="-457200">
              <a:buFont typeface="Arial"/>
              <a:buChar char="•"/>
            </a:pPr>
            <a:r>
              <a:rPr lang="en-US" dirty="0">
                <a:solidFill>
                  <a:srgbClr val="000000"/>
                </a:solidFill>
                <a:latin typeface="Gotham Book" charset="0"/>
                <a:ea typeface="Gotham Book" charset="0"/>
                <a:cs typeface="Gotham Book" charset="0"/>
              </a:rPr>
              <a:t>When its gets cold the Nike or Under Armor long sleeve Cold Gear shirts help players retain warmth. </a:t>
            </a:r>
          </a:p>
          <a:p>
            <a:pPr marL="457200" indent="-457200">
              <a:buFont typeface="Arial"/>
              <a:buChar char="•"/>
            </a:pPr>
            <a:r>
              <a:rPr lang="en-US" b="1" u="sng" dirty="0">
                <a:solidFill>
                  <a:srgbClr val="000000"/>
                </a:solidFill>
                <a:latin typeface="Gotham Book" charset="0"/>
                <a:ea typeface="Gotham Book" charset="0"/>
                <a:cs typeface="Gotham Book" charset="0"/>
              </a:rPr>
              <a:t>White</a:t>
            </a:r>
            <a:r>
              <a:rPr lang="en-US" dirty="0">
                <a:solidFill>
                  <a:srgbClr val="000000"/>
                </a:solidFill>
                <a:latin typeface="Gotham Book" charset="0"/>
                <a:ea typeface="Gotham Book" charset="0"/>
                <a:cs typeface="Gotham Book" charset="0"/>
              </a:rPr>
              <a:t> or </a:t>
            </a:r>
            <a:r>
              <a:rPr lang="en-US" b="1" u="sng" dirty="0">
                <a:solidFill>
                  <a:srgbClr val="000000"/>
                </a:solidFill>
                <a:latin typeface="Gotham Book" charset="0"/>
                <a:ea typeface="Gotham Book" charset="0"/>
                <a:cs typeface="Gotham Book" charset="0"/>
              </a:rPr>
              <a:t>black</a:t>
            </a:r>
            <a:r>
              <a:rPr lang="en-US" dirty="0">
                <a:solidFill>
                  <a:srgbClr val="000000"/>
                </a:solidFill>
                <a:latin typeface="Gotham Book" charset="0"/>
                <a:ea typeface="Gotham Book" charset="0"/>
                <a:cs typeface="Gotham Book" charset="0"/>
              </a:rPr>
              <a:t> sleeves only.  No exceptions.</a:t>
            </a:r>
          </a:p>
          <a:p>
            <a:pPr marL="457200" indent="-457200">
              <a:buFont typeface="Arial"/>
              <a:buChar char="•"/>
            </a:pPr>
            <a:r>
              <a:rPr lang="en-US" dirty="0">
                <a:solidFill>
                  <a:srgbClr val="000000"/>
                </a:solidFill>
                <a:latin typeface="Gotham Book" charset="0"/>
                <a:ea typeface="Gotham Book" charset="0"/>
                <a:cs typeface="Gotham Book" charset="0"/>
              </a:rPr>
              <a:t>NO baggie sweat shirts are allowed under uniforms</a:t>
            </a:r>
          </a:p>
          <a:p>
            <a:endParaRPr lang="en-US" sz="1400" dirty="0">
              <a:solidFill>
                <a:srgbClr val="000000"/>
              </a:solidFill>
              <a:latin typeface="Gotham Book" charset="0"/>
              <a:ea typeface="Gotham Book" charset="0"/>
              <a:cs typeface="Gotham Book" charset="0"/>
            </a:endParaRPr>
          </a:p>
          <a:p>
            <a:endParaRPr lang="en-US" sz="1400" dirty="0">
              <a:solidFill>
                <a:srgbClr val="000000"/>
              </a:solidFill>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8521885"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Uniform and Attire Policy</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409873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277622"/>
            <a:ext cx="10558555" cy="3323987"/>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Establish your own policy. But here is our example</a:t>
            </a:r>
          </a:p>
          <a:p>
            <a:endParaRPr lang="en-US" sz="1400" b="1" dirty="0">
              <a:solidFill>
                <a:srgbClr val="000000"/>
              </a:solidFill>
              <a:latin typeface="Gotham Book" charset="0"/>
              <a:ea typeface="Gotham Book" charset="0"/>
              <a:cs typeface="Gotham Book" charset="0"/>
            </a:endParaRPr>
          </a:p>
          <a:p>
            <a:endParaRPr lang="en-US" sz="1400" b="1" u="sng" dirty="0">
              <a:solidFill>
                <a:srgbClr val="000000"/>
              </a:solidFill>
              <a:latin typeface="Gotham Book" charset="0"/>
              <a:ea typeface="Gotham Book" charset="0"/>
              <a:cs typeface="Gotham Book" charset="0"/>
            </a:endParaRPr>
          </a:p>
          <a:p>
            <a:pPr algn="ctr"/>
            <a:r>
              <a:rPr lang="en-US" sz="2800" b="1" i="1" dirty="0">
                <a:solidFill>
                  <a:srgbClr val="000000"/>
                </a:solidFill>
                <a:latin typeface="Gotham Medium" charset="0"/>
                <a:ea typeface="Gotham Medium" charset="0"/>
                <a:cs typeface="Gotham Medium" charset="0"/>
              </a:rPr>
              <a:t>We Start On Time</a:t>
            </a:r>
          </a:p>
          <a:p>
            <a:endParaRPr lang="en-US" dirty="0">
              <a:solidFill>
                <a:srgbClr val="000000"/>
              </a:solidFill>
              <a:latin typeface="Gotham Book" charset="0"/>
              <a:ea typeface="Gotham Book" charset="0"/>
              <a:cs typeface="Gotham Book" charset="0"/>
            </a:endParaRPr>
          </a:p>
          <a:p>
            <a:pPr marL="285750" indent="-285750">
              <a:buFont typeface="Arial" panose="020B0604020202020204" pitchFamily="34" charset="0"/>
              <a:buChar char="•"/>
            </a:pPr>
            <a:r>
              <a:rPr lang="en-US" dirty="0">
                <a:solidFill>
                  <a:srgbClr val="000000"/>
                </a:solidFill>
                <a:latin typeface="Gotham Book" charset="0"/>
                <a:ea typeface="Gotham Book" charset="0"/>
                <a:cs typeface="Gotham Book" charset="0"/>
              </a:rPr>
              <a:t>Please plan ahead and be on the practice field </a:t>
            </a:r>
            <a:r>
              <a:rPr lang="en-US" b="1" dirty="0">
                <a:solidFill>
                  <a:srgbClr val="000000"/>
                </a:solidFill>
                <a:latin typeface="Gotham Book" charset="0"/>
                <a:ea typeface="Gotham Book" charset="0"/>
                <a:cs typeface="Gotham Book" charset="0"/>
              </a:rPr>
              <a:t>dressed and ready to go 10 minutes early.</a:t>
            </a:r>
            <a:endParaRPr lang="en-US" dirty="0">
              <a:solidFill>
                <a:srgbClr val="000000"/>
              </a:solidFill>
              <a:latin typeface="Gotham Book" charset="0"/>
              <a:ea typeface="Gotham Book" charset="0"/>
              <a:cs typeface="Gotham Book" charset="0"/>
            </a:endParaRPr>
          </a:p>
          <a:p>
            <a:pPr marL="285750" indent="-285750">
              <a:buFont typeface="Arial" panose="020B0604020202020204" pitchFamily="34" charset="0"/>
              <a:buChar char="•"/>
            </a:pPr>
            <a:endParaRPr lang="en-US" dirty="0">
              <a:solidFill>
                <a:srgbClr val="000000"/>
              </a:solidFill>
              <a:latin typeface="Gotham Book" charset="0"/>
              <a:ea typeface="Gotham Book" charset="0"/>
              <a:cs typeface="Gotham Book" charset="0"/>
            </a:endParaRPr>
          </a:p>
          <a:p>
            <a:pPr marL="285750" indent="-285750">
              <a:buFont typeface="Arial" panose="020B0604020202020204" pitchFamily="34" charset="0"/>
              <a:buChar char="•"/>
            </a:pPr>
            <a:r>
              <a:rPr lang="en-US" dirty="0">
                <a:solidFill>
                  <a:srgbClr val="000000"/>
                </a:solidFill>
                <a:latin typeface="Gotham Book" charset="0"/>
                <a:ea typeface="Gotham Book" charset="0"/>
                <a:cs typeface="Gotham Book" charset="0"/>
              </a:rPr>
              <a:t>We will maximize practice time by having a prepared schedule for every practice. </a:t>
            </a:r>
          </a:p>
          <a:p>
            <a:pPr marL="285750" indent="-285750">
              <a:buFont typeface="Arial" panose="020B0604020202020204" pitchFamily="34" charset="0"/>
              <a:buChar char="•"/>
            </a:pPr>
            <a:endParaRPr lang="en-US" dirty="0">
              <a:solidFill>
                <a:srgbClr val="000000"/>
              </a:solidFill>
              <a:latin typeface="Gotham Book" charset="0"/>
              <a:ea typeface="Gotham Book" charset="0"/>
              <a:cs typeface="Gotham Book" charset="0"/>
            </a:endParaRPr>
          </a:p>
          <a:p>
            <a:pPr marL="285750" indent="-285750">
              <a:buFont typeface="Arial" panose="020B0604020202020204" pitchFamily="34" charset="0"/>
              <a:buChar char="•"/>
            </a:pPr>
            <a:r>
              <a:rPr lang="en-US" dirty="0">
                <a:solidFill>
                  <a:srgbClr val="000000"/>
                </a:solidFill>
                <a:latin typeface="Gotham Book" charset="0"/>
                <a:ea typeface="Gotham Book" charset="0"/>
                <a:cs typeface="Gotham Book" charset="0"/>
              </a:rPr>
              <a:t>It is important that everyone be at the field dressed and ready to practice no later than the stated practice time above. </a:t>
            </a:r>
          </a:p>
          <a:p>
            <a:endParaRPr lang="en-US" sz="1400" dirty="0">
              <a:solidFill>
                <a:srgbClr val="000000"/>
              </a:solidFill>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7318029"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Practice Expectations</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122155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277622"/>
            <a:ext cx="11682549" cy="4001095"/>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Establish your own policy. But here is our example</a:t>
            </a:r>
          </a:p>
          <a:p>
            <a:endParaRPr lang="en-US" sz="1400" b="1" dirty="0">
              <a:solidFill>
                <a:srgbClr val="000000"/>
              </a:solidFill>
              <a:latin typeface="Gotham Book" charset="0"/>
              <a:ea typeface="Gotham Book" charset="0"/>
              <a:cs typeface="Gotham Book" charset="0"/>
            </a:endParaRPr>
          </a:p>
          <a:p>
            <a:endParaRPr lang="en-US" sz="1400" b="1" u="sng" dirty="0">
              <a:solidFill>
                <a:srgbClr val="000000"/>
              </a:solidFill>
              <a:latin typeface="Gotham Book" charset="0"/>
              <a:ea typeface="Gotham Book" charset="0"/>
              <a:cs typeface="Gotham Book" charset="0"/>
            </a:endParaRPr>
          </a:p>
          <a:p>
            <a:r>
              <a:rPr lang="en-US" b="1" dirty="0">
                <a:solidFill>
                  <a:srgbClr val="000000"/>
                </a:solidFill>
                <a:latin typeface="Gotham Medium" charset="0"/>
                <a:ea typeface="Gotham Medium" charset="0"/>
                <a:cs typeface="Gotham Medium" charset="0"/>
              </a:rPr>
              <a:t>Attendance:  </a:t>
            </a:r>
            <a:r>
              <a:rPr lang="en-US" dirty="0">
                <a:solidFill>
                  <a:srgbClr val="000000"/>
                </a:solidFill>
                <a:latin typeface="Gotham Book" charset="0"/>
                <a:ea typeface="Gotham Book" charset="0"/>
                <a:cs typeface="Gotham Book" charset="0"/>
              </a:rPr>
              <a:t>Football is the ultimate team sport. One of the biggest lessons that football teaches is you succeed or fail on the field as a team.</a:t>
            </a:r>
          </a:p>
          <a:p>
            <a:r>
              <a:rPr lang="en-US" dirty="0">
                <a:solidFill>
                  <a:srgbClr val="000000"/>
                </a:solidFill>
                <a:latin typeface="Gotham Book" charset="0"/>
                <a:ea typeface="Gotham Book" charset="0"/>
                <a:cs typeface="Gotham Book" charset="0"/>
              </a:rPr>
              <a:t> </a:t>
            </a:r>
          </a:p>
          <a:p>
            <a:pPr marL="285750" indent="-285750">
              <a:buFont typeface="Arial" charset="0"/>
              <a:buChar char="•"/>
            </a:pPr>
            <a:r>
              <a:rPr lang="en-US" dirty="0">
                <a:solidFill>
                  <a:srgbClr val="000000"/>
                </a:solidFill>
                <a:latin typeface="Gotham Book" charset="0"/>
                <a:ea typeface="Gotham Book" charset="0"/>
                <a:cs typeface="Gotham Book" charset="0"/>
              </a:rPr>
              <a:t>Attendance at practice by your player will directly impact both his performance and his enjoyment of the game. </a:t>
            </a:r>
          </a:p>
          <a:p>
            <a:pPr marL="285750" indent="-285750">
              <a:buFont typeface="Arial" charset="0"/>
              <a:buChar char="•"/>
            </a:pPr>
            <a:r>
              <a:rPr lang="en-US" dirty="0">
                <a:solidFill>
                  <a:srgbClr val="000000"/>
                </a:solidFill>
                <a:latin typeface="Gotham Book" charset="0"/>
                <a:ea typeface="Gotham Book" charset="0"/>
                <a:cs typeface="Gotham Book" charset="0"/>
              </a:rPr>
              <a:t>Please do not take practice obligations lightly. </a:t>
            </a:r>
          </a:p>
          <a:p>
            <a:pPr marL="285750" indent="-285750">
              <a:buFont typeface="Arial" charset="0"/>
              <a:buChar char="•"/>
            </a:pPr>
            <a:r>
              <a:rPr lang="en-US" dirty="0">
                <a:solidFill>
                  <a:srgbClr val="000000"/>
                </a:solidFill>
                <a:latin typeface="Gotham Book" charset="0"/>
                <a:ea typeface="Gotham Book" charset="0"/>
                <a:cs typeface="Gotham Book" charset="0"/>
              </a:rPr>
              <a:t>Missing practices may result in your son not understanding the game plan and therefore not being prepared to play. </a:t>
            </a:r>
          </a:p>
          <a:p>
            <a:pPr marL="285750" indent="-285750">
              <a:buFont typeface="Arial" charset="0"/>
              <a:buChar char="•"/>
            </a:pPr>
            <a:r>
              <a:rPr lang="en-US" dirty="0">
                <a:solidFill>
                  <a:srgbClr val="000000"/>
                </a:solidFill>
                <a:latin typeface="Gotham Book" charset="0"/>
                <a:ea typeface="Gotham Book" charset="0"/>
                <a:cs typeface="Gotham Book" charset="0"/>
              </a:rPr>
              <a:t>Social events are not an excuse to miss a team practice.</a:t>
            </a:r>
            <a:endParaRPr lang="en-US" u="sng" dirty="0">
              <a:solidFill>
                <a:srgbClr val="000000"/>
              </a:solidFill>
              <a:latin typeface="Gotham Book" charset="0"/>
              <a:ea typeface="Gotham Book" charset="0"/>
              <a:cs typeface="Gotham Book" charset="0"/>
            </a:endParaRPr>
          </a:p>
          <a:p>
            <a:pPr marL="285750" indent="-285750">
              <a:buFont typeface="Arial" charset="0"/>
              <a:buChar char="•"/>
            </a:pPr>
            <a:r>
              <a:rPr lang="en-US" dirty="0">
                <a:solidFill>
                  <a:srgbClr val="000000"/>
                </a:solidFill>
                <a:latin typeface="Gotham Book" charset="0"/>
                <a:ea typeface="Gotham Book" charset="0"/>
                <a:cs typeface="Gotham Book" charset="0"/>
              </a:rPr>
              <a:t>Players must properly manage their academic workload and exercise proper time management so that they do not miss practice.</a:t>
            </a:r>
          </a:p>
          <a:p>
            <a:pPr marL="285750" indent="-285750">
              <a:buFont typeface="Arial" charset="0"/>
              <a:buChar char="•"/>
            </a:pPr>
            <a:r>
              <a:rPr lang="en-US" dirty="0">
                <a:solidFill>
                  <a:srgbClr val="000000"/>
                </a:solidFill>
                <a:latin typeface="Gotham Book" charset="0"/>
                <a:ea typeface="Gotham Book" charset="0"/>
                <a:cs typeface="Gotham Book" charset="0"/>
              </a:rPr>
              <a:t>Missing practice will impact a players playing time.  Player safety dictates that an unprepared player cannot and will not play. </a:t>
            </a:r>
            <a:endParaRPr lang="en-US" dirty="0">
              <a:solidFill>
                <a:schemeClr val="bg1"/>
              </a:solidFill>
              <a:latin typeface="Gotham Book" charset="0"/>
              <a:ea typeface="Gotham Book" charset="0"/>
              <a:cs typeface="Gotham Book" charset="0"/>
            </a:endParaRPr>
          </a:p>
          <a:p>
            <a:endParaRPr lang="en-US" sz="1400" u="sng" dirty="0">
              <a:solidFill>
                <a:srgbClr val="000000"/>
              </a:solidFill>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7318029"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Practice Expectations</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141278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277622"/>
            <a:ext cx="11682549" cy="4462760"/>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Establish your own policy. But here is our </a:t>
            </a:r>
            <a:r>
              <a:rPr lang="en-US" sz="1400" dirty="0" smtClean="0">
                <a:solidFill>
                  <a:srgbClr val="000000"/>
                </a:solidFill>
                <a:latin typeface="Gotham Book" charset="0"/>
                <a:ea typeface="Gotham Book" charset="0"/>
                <a:cs typeface="Gotham Book" charset="0"/>
              </a:rPr>
              <a:t>example</a:t>
            </a:r>
          </a:p>
          <a:p>
            <a:endParaRPr lang="en-US" sz="1400" dirty="0">
              <a:solidFill>
                <a:srgbClr val="000000"/>
              </a:solidFill>
              <a:latin typeface="Gotham Book" charset="0"/>
              <a:ea typeface="Gotham Book" charset="0"/>
              <a:cs typeface="Gotham Book" charset="0"/>
            </a:endParaRPr>
          </a:p>
          <a:p>
            <a:endParaRPr lang="en-US" sz="1400" b="1" dirty="0">
              <a:solidFill>
                <a:srgbClr val="000000"/>
              </a:solidFill>
              <a:latin typeface="Gotham Book" charset="0"/>
              <a:ea typeface="Gotham Book" charset="0"/>
              <a:cs typeface="Gotham Book" charset="0"/>
            </a:endParaRPr>
          </a:p>
          <a:p>
            <a:pPr algn="ctr"/>
            <a:r>
              <a:rPr lang="en-US" sz="2800" b="1" dirty="0">
                <a:solidFill>
                  <a:srgbClr val="000000"/>
                </a:solidFill>
                <a:latin typeface="Gotham Medium" charset="0"/>
                <a:ea typeface="Gotham Medium" charset="0"/>
                <a:cs typeface="Gotham Medium" charset="0"/>
              </a:rPr>
              <a:t>Coaches, </a:t>
            </a:r>
            <a:r>
              <a:rPr lang="en-US" sz="2800" b="1" dirty="0" smtClean="0">
                <a:solidFill>
                  <a:srgbClr val="000000"/>
                </a:solidFill>
                <a:latin typeface="Gotham Medium" charset="0"/>
                <a:ea typeface="Gotham Medium" charset="0"/>
                <a:cs typeface="Gotham Medium" charset="0"/>
              </a:rPr>
              <a:t>players, school administrators, </a:t>
            </a:r>
            <a:r>
              <a:rPr lang="en-US" sz="2800" b="1" dirty="0">
                <a:solidFill>
                  <a:srgbClr val="000000"/>
                </a:solidFill>
                <a:latin typeface="Gotham Medium" charset="0"/>
                <a:ea typeface="Gotham Medium" charset="0"/>
                <a:cs typeface="Gotham Medium" charset="0"/>
              </a:rPr>
              <a:t>and league or park officials are the only people allowed on the field during practice.</a:t>
            </a:r>
          </a:p>
          <a:p>
            <a:endParaRPr lang="en-US" dirty="0">
              <a:solidFill>
                <a:srgbClr val="000000"/>
              </a:solidFill>
              <a:latin typeface="Gotham Book" charset="0"/>
              <a:ea typeface="Gotham Book" charset="0"/>
              <a:cs typeface="Gotham Book" charset="0"/>
            </a:endParaRPr>
          </a:p>
          <a:p>
            <a:r>
              <a:rPr lang="en-US" dirty="0">
                <a:solidFill>
                  <a:srgbClr val="000000"/>
                </a:solidFill>
                <a:latin typeface="Gotham Book" charset="0"/>
                <a:ea typeface="Gotham Book" charset="0"/>
                <a:cs typeface="Gotham Book" charset="0"/>
              </a:rPr>
              <a:t>We request that all parents and spectators stay out of the practice area.  Safety of both players and spectators are our priority. </a:t>
            </a:r>
          </a:p>
          <a:p>
            <a:endParaRPr lang="en-US" dirty="0">
              <a:solidFill>
                <a:srgbClr val="000000"/>
              </a:solidFill>
              <a:latin typeface="Gotham Book" charset="0"/>
              <a:ea typeface="Gotham Book" charset="0"/>
              <a:cs typeface="Gotham Book" charset="0"/>
            </a:endParaRPr>
          </a:p>
          <a:p>
            <a:r>
              <a:rPr lang="en-US" dirty="0">
                <a:solidFill>
                  <a:srgbClr val="000000"/>
                </a:solidFill>
                <a:latin typeface="Gotham Book" charset="0"/>
                <a:ea typeface="Gotham Book" charset="0"/>
                <a:cs typeface="Gotham Book" charset="0"/>
              </a:rPr>
              <a:t>We respectfully ask that you allow the coaches to coach.  Parents and spectators should enjoy watching their player and the team.  We ask that there is no parental coaching from the stands so that your players are not confused and can hear the coaches from the sideline during practice and games. </a:t>
            </a:r>
          </a:p>
          <a:p>
            <a:endParaRPr lang="en-US" sz="1400" u="sng" dirty="0">
              <a:solidFill>
                <a:srgbClr val="000000"/>
              </a:solidFill>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7318029"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Practice Expectations</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919382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277622"/>
            <a:ext cx="11682549" cy="2954655"/>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Establish your own policy. But here is our example</a:t>
            </a:r>
          </a:p>
          <a:p>
            <a:endParaRPr lang="en-US" sz="1400" b="1" dirty="0">
              <a:solidFill>
                <a:srgbClr val="000000"/>
              </a:solidFill>
              <a:latin typeface="Gotham Book" charset="0"/>
              <a:ea typeface="Gotham Book" charset="0"/>
              <a:cs typeface="Gotham Book" charset="0"/>
            </a:endParaRPr>
          </a:p>
          <a:p>
            <a:pPr algn="ctr"/>
            <a:r>
              <a:rPr lang="en-US" sz="3600" b="1" dirty="0">
                <a:solidFill>
                  <a:srgbClr val="000000"/>
                </a:solidFill>
                <a:latin typeface="Gotham Medium" charset="0"/>
                <a:ea typeface="Gotham Medium" charset="0"/>
                <a:cs typeface="Gotham Medium" charset="0"/>
              </a:rPr>
              <a:t>Playing Time Is Earned</a:t>
            </a:r>
          </a:p>
          <a:p>
            <a:endParaRPr lang="en-US" dirty="0">
              <a:solidFill>
                <a:srgbClr val="000000"/>
              </a:solidFill>
              <a:latin typeface="Gotham Book" charset="0"/>
              <a:ea typeface="Gotham Book" charset="0"/>
              <a:cs typeface="Gotham Book" charset="0"/>
            </a:endParaRPr>
          </a:p>
          <a:p>
            <a:pPr marL="285750" indent="-285750">
              <a:buFont typeface="Arial" charset="0"/>
              <a:buChar char="•"/>
            </a:pPr>
            <a:r>
              <a:rPr lang="en-US" dirty="0">
                <a:solidFill>
                  <a:srgbClr val="000000"/>
                </a:solidFill>
                <a:latin typeface="Gotham Book" charset="0"/>
                <a:ea typeface="Gotham Book" charset="0"/>
                <a:cs typeface="Gotham Book" charset="0"/>
              </a:rPr>
              <a:t>The 8</a:t>
            </a:r>
            <a:r>
              <a:rPr lang="en-US" baseline="30000" dirty="0">
                <a:solidFill>
                  <a:srgbClr val="000000"/>
                </a:solidFill>
                <a:latin typeface="Gotham Book" charset="0"/>
                <a:ea typeface="Gotham Book" charset="0"/>
                <a:cs typeface="Gotham Book" charset="0"/>
              </a:rPr>
              <a:t>th</a:t>
            </a:r>
            <a:r>
              <a:rPr lang="en-US" dirty="0">
                <a:solidFill>
                  <a:srgbClr val="000000"/>
                </a:solidFill>
                <a:latin typeface="Gotham Book" charset="0"/>
                <a:ea typeface="Gotham Book" charset="0"/>
                <a:cs typeface="Gotham Book" charset="0"/>
              </a:rPr>
              <a:t>-grade level is a transition year for the players and </a:t>
            </a:r>
            <a:r>
              <a:rPr lang="en-US" u="sng" dirty="0">
                <a:solidFill>
                  <a:srgbClr val="FF0000"/>
                </a:solidFill>
                <a:latin typeface="Gotham Book" charset="0"/>
                <a:ea typeface="Gotham Book" charset="0"/>
                <a:cs typeface="Gotham Book" charset="0"/>
              </a:rPr>
              <a:t>PARENTS</a:t>
            </a:r>
            <a:r>
              <a:rPr lang="en-US" dirty="0">
                <a:solidFill>
                  <a:srgbClr val="000000"/>
                </a:solidFill>
                <a:latin typeface="Gotham Book" charset="0"/>
                <a:ea typeface="Gotham Book" charset="0"/>
                <a:cs typeface="Gotham Book" charset="0"/>
              </a:rPr>
              <a:t> alike. </a:t>
            </a:r>
          </a:p>
          <a:p>
            <a:pPr marL="285750" indent="-285750">
              <a:buFont typeface="Arial" charset="0"/>
              <a:buChar char="•"/>
            </a:pPr>
            <a:endParaRPr lang="en-US" u="sng" dirty="0">
              <a:solidFill>
                <a:srgbClr val="000000"/>
              </a:solidFill>
              <a:latin typeface="Gotham Book" charset="0"/>
              <a:ea typeface="Gotham Book" charset="0"/>
              <a:cs typeface="Gotham Book" charset="0"/>
            </a:endParaRPr>
          </a:p>
          <a:p>
            <a:pPr marL="285750" indent="-285750">
              <a:buFont typeface="Arial" charset="0"/>
              <a:buChar char="•"/>
            </a:pPr>
            <a:r>
              <a:rPr lang="en-US" dirty="0">
                <a:solidFill>
                  <a:srgbClr val="000000"/>
                </a:solidFill>
                <a:latin typeface="Gotham Book" charset="0"/>
                <a:ea typeface="Gotham Book" charset="0"/>
                <a:cs typeface="Gotham Book" charset="0"/>
              </a:rPr>
              <a:t>There is </a:t>
            </a:r>
            <a:r>
              <a:rPr lang="en-US" u="sng" dirty="0">
                <a:solidFill>
                  <a:srgbClr val="FF0000"/>
                </a:solidFill>
                <a:latin typeface="Gotham Book" charset="0"/>
                <a:ea typeface="Gotham Book" charset="0"/>
                <a:cs typeface="Gotham Book" charset="0"/>
              </a:rPr>
              <a:t>no minimum play rule </a:t>
            </a:r>
            <a:r>
              <a:rPr lang="en-US" dirty="0">
                <a:solidFill>
                  <a:srgbClr val="000000"/>
                </a:solidFill>
                <a:latin typeface="Gotham Book" charset="0"/>
                <a:ea typeface="Gotham Book" charset="0"/>
                <a:cs typeface="Gotham Book" charset="0"/>
              </a:rPr>
              <a:t>at this age group.  Players do not have to get playing time during a game. </a:t>
            </a:r>
          </a:p>
          <a:p>
            <a:pPr marL="285750" indent="-285750">
              <a:buFont typeface="Arial" charset="0"/>
              <a:buChar char="•"/>
            </a:pPr>
            <a:endParaRPr lang="en-US" dirty="0">
              <a:solidFill>
                <a:srgbClr val="000000"/>
              </a:solidFill>
              <a:latin typeface="Gotham Book" charset="0"/>
              <a:ea typeface="Gotham Book" charset="0"/>
              <a:cs typeface="Gotham Book" charset="0"/>
            </a:endParaRPr>
          </a:p>
          <a:p>
            <a:pPr marL="285750" indent="-285750">
              <a:buFont typeface="Arial" charset="0"/>
              <a:buChar char="•"/>
            </a:pPr>
            <a:r>
              <a:rPr lang="en-US" dirty="0">
                <a:solidFill>
                  <a:srgbClr val="000000"/>
                </a:solidFill>
                <a:latin typeface="Gotham Book" charset="0"/>
                <a:ea typeface="Gotham Book" charset="0"/>
                <a:cs typeface="Gotham Book" charset="0"/>
              </a:rPr>
              <a:t>Playing time will be earned during practice.</a:t>
            </a:r>
          </a:p>
          <a:p>
            <a:endParaRPr lang="en-US" sz="1200" b="1" dirty="0">
              <a:solidFill>
                <a:srgbClr val="000000"/>
              </a:solidFill>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7853432"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Play Time Expectations</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522299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277622"/>
            <a:ext cx="11682549" cy="6032421"/>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Establish your own policy. But here is our example</a:t>
            </a:r>
          </a:p>
          <a:p>
            <a:endParaRPr lang="en-US" sz="1400" b="1" u="sng" dirty="0">
              <a:solidFill>
                <a:srgbClr val="000000"/>
              </a:solidFill>
              <a:latin typeface="Gotham Book" charset="0"/>
              <a:ea typeface="Gotham Book" charset="0"/>
              <a:cs typeface="Gotham Book" charset="0"/>
            </a:endParaRPr>
          </a:p>
          <a:p>
            <a:pPr algn="ctr"/>
            <a:r>
              <a:rPr lang="en-US" sz="2800" b="1" dirty="0">
                <a:solidFill>
                  <a:srgbClr val="000000"/>
                </a:solidFill>
                <a:latin typeface="Gotham Medium" charset="0"/>
                <a:ea typeface="Gotham Medium" charset="0"/>
                <a:cs typeface="Gotham Medium" charset="0"/>
              </a:rPr>
              <a:t>Playing Time Is Earned</a:t>
            </a:r>
          </a:p>
          <a:p>
            <a:pPr marL="285750" indent="-285750">
              <a:buFont typeface="Arial" charset="0"/>
              <a:buChar char="•"/>
            </a:pPr>
            <a:endParaRPr lang="en-US" dirty="0">
              <a:solidFill>
                <a:srgbClr val="000000"/>
              </a:solidFill>
              <a:latin typeface="Gotham Book" charset="0"/>
              <a:ea typeface="Gotham Book" charset="0"/>
              <a:cs typeface="Gotham Book" charset="0"/>
            </a:endParaRPr>
          </a:p>
          <a:p>
            <a:pPr marL="285750" indent="-285750">
              <a:buFont typeface="Arial" charset="0"/>
              <a:buChar char="•"/>
            </a:pPr>
            <a:r>
              <a:rPr lang="en-US" dirty="0">
                <a:solidFill>
                  <a:srgbClr val="000000"/>
                </a:solidFill>
                <a:latin typeface="Gotham Book" charset="0"/>
                <a:ea typeface="Gotham Book" charset="0"/>
                <a:cs typeface="Gotham Book" charset="0"/>
              </a:rPr>
              <a:t>We have 45 players on the roster</a:t>
            </a:r>
          </a:p>
          <a:p>
            <a:pPr marL="285750" indent="-285750">
              <a:buFont typeface="Arial" charset="0"/>
              <a:buChar char="•"/>
            </a:pPr>
            <a:r>
              <a:rPr lang="en-US" dirty="0">
                <a:solidFill>
                  <a:srgbClr val="000000"/>
                </a:solidFill>
                <a:latin typeface="Gotham Book" charset="0"/>
                <a:ea typeface="Gotham Book" charset="0"/>
                <a:cs typeface="Gotham Book" charset="0"/>
              </a:rPr>
              <a:t>We have 9 coaches – Player-to-coach ratio allows us to ensure every player is properly coached.</a:t>
            </a:r>
          </a:p>
          <a:p>
            <a:pPr marL="285750" indent="-285750">
              <a:buFont typeface="Arial" charset="0"/>
              <a:buChar char="•"/>
            </a:pPr>
            <a:r>
              <a:rPr lang="en-US" dirty="0">
                <a:solidFill>
                  <a:srgbClr val="000000"/>
                </a:solidFill>
                <a:latin typeface="Gotham Book" charset="0"/>
                <a:ea typeface="Gotham Book" charset="0"/>
                <a:cs typeface="Gotham Book" charset="0"/>
              </a:rPr>
              <a:t>Practices will be organized with a purpose</a:t>
            </a:r>
          </a:p>
          <a:p>
            <a:pPr marL="285750" indent="-285750">
              <a:buFont typeface="Arial" charset="0"/>
              <a:buChar char="•"/>
            </a:pPr>
            <a:r>
              <a:rPr lang="en-US" dirty="0">
                <a:solidFill>
                  <a:srgbClr val="000000"/>
                </a:solidFill>
                <a:latin typeface="Gotham Book" charset="0"/>
                <a:ea typeface="Gotham Book" charset="0"/>
                <a:cs typeface="Gotham Book" charset="0"/>
              </a:rPr>
              <a:t>EVERY player will get plenty of practice time and opportunity to improve</a:t>
            </a:r>
          </a:p>
          <a:p>
            <a:pPr marL="285750" indent="-285750">
              <a:buFont typeface="Arial" charset="0"/>
              <a:buChar char="•"/>
            </a:pPr>
            <a:r>
              <a:rPr lang="en-US" dirty="0">
                <a:solidFill>
                  <a:srgbClr val="000000"/>
                </a:solidFill>
                <a:latin typeface="Gotham Book" charset="0"/>
                <a:ea typeface="Gotham Book" charset="0"/>
                <a:cs typeface="Gotham Book" charset="0"/>
              </a:rPr>
              <a:t>I can guarantee EVERY player will improve and will be given equal opportunity to </a:t>
            </a:r>
            <a:r>
              <a:rPr lang="en-US" b="1" u="sng" dirty="0">
                <a:solidFill>
                  <a:srgbClr val="000000"/>
                </a:solidFill>
                <a:latin typeface="Gotham Book" charset="0"/>
                <a:ea typeface="Gotham Book" charset="0"/>
                <a:cs typeface="Gotham Book" charset="0"/>
              </a:rPr>
              <a:t>earn</a:t>
            </a:r>
            <a:r>
              <a:rPr lang="en-US" dirty="0">
                <a:solidFill>
                  <a:srgbClr val="000000"/>
                </a:solidFill>
                <a:latin typeface="Gotham Book" charset="0"/>
                <a:ea typeface="Gotham Book" charset="0"/>
                <a:cs typeface="Gotham Book" charset="0"/>
              </a:rPr>
              <a:t> game playing time</a:t>
            </a:r>
          </a:p>
          <a:p>
            <a:pPr marL="285750" indent="-285750">
              <a:buFont typeface="Arial" charset="0"/>
              <a:buChar char="•"/>
            </a:pPr>
            <a:r>
              <a:rPr lang="en-US" dirty="0">
                <a:solidFill>
                  <a:srgbClr val="000000"/>
                </a:solidFill>
                <a:latin typeface="Gotham Book" charset="0"/>
                <a:ea typeface="Gotham Book" charset="0"/>
                <a:cs typeface="Gotham Book" charset="0"/>
              </a:rPr>
              <a:t>It is not possible to get 45 players into a single game. </a:t>
            </a:r>
          </a:p>
          <a:p>
            <a:pPr marL="285750" indent="-285750">
              <a:buFont typeface="Arial" charset="0"/>
              <a:buChar char="•"/>
            </a:pPr>
            <a:r>
              <a:rPr lang="en-US" dirty="0">
                <a:solidFill>
                  <a:srgbClr val="000000"/>
                </a:solidFill>
                <a:latin typeface="Gotham Book" charset="0"/>
                <a:ea typeface="Gotham Book" charset="0"/>
                <a:cs typeface="Gotham Book" charset="0"/>
              </a:rPr>
              <a:t>Only 11 can be on the field at a time.</a:t>
            </a:r>
          </a:p>
          <a:p>
            <a:pPr marL="285750" indent="-285750">
              <a:buFont typeface="Arial" charset="0"/>
              <a:buChar char="•"/>
            </a:pPr>
            <a:r>
              <a:rPr lang="en-US" dirty="0">
                <a:solidFill>
                  <a:srgbClr val="000000"/>
                </a:solidFill>
                <a:latin typeface="Gotham Book" charset="0"/>
                <a:ea typeface="Gotham Book" charset="0"/>
                <a:cs typeface="Gotham Book" charset="0"/>
              </a:rPr>
              <a:t>What the players will not lack is quality practice time an great instruction.</a:t>
            </a:r>
          </a:p>
          <a:p>
            <a:pPr marL="285750" indent="-285750">
              <a:buFont typeface="Arial" charset="0"/>
              <a:buChar char="•"/>
            </a:pPr>
            <a:endParaRPr lang="en-US" dirty="0">
              <a:solidFill>
                <a:srgbClr val="000000"/>
              </a:solidFill>
              <a:latin typeface="Gotham Book" charset="0"/>
              <a:ea typeface="Gotham Book" charset="0"/>
              <a:cs typeface="Gotham Book" charset="0"/>
            </a:endParaRPr>
          </a:p>
          <a:p>
            <a:pPr marL="285750" indent="-285750">
              <a:buFont typeface="Arial" charset="0"/>
              <a:buChar char="•"/>
            </a:pPr>
            <a:r>
              <a:rPr lang="en-US" dirty="0">
                <a:solidFill>
                  <a:srgbClr val="000000"/>
                </a:solidFill>
                <a:latin typeface="Gotham Book" charset="0"/>
                <a:ea typeface="Gotham Book" charset="0"/>
                <a:cs typeface="Gotham Book" charset="0"/>
              </a:rPr>
              <a:t>It is our goal to always treat every player with respect when it comes to playing time.  </a:t>
            </a:r>
          </a:p>
          <a:p>
            <a:pPr marL="285750" indent="-285750">
              <a:buFont typeface="Arial" charset="0"/>
              <a:buChar char="•"/>
            </a:pPr>
            <a:r>
              <a:rPr lang="en-US" dirty="0">
                <a:solidFill>
                  <a:srgbClr val="000000"/>
                </a:solidFill>
                <a:latin typeface="Gotham Book" charset="0"/>
                <a:ea typeface="Gotham Book" charset="0"/>
                <a:cs typeface="Gotham Book" charset="0"/>
              </a:rPr>
              <a:t>The coaches will not lose sight of the fact that this is a developmental year. Each player will be provided the proper opportunity to develop their skills and improve throughout the season. </a:t>
            </a:r>
          </a:p>
          <a:p>
            <a:pPr marL="285750" indent="-285750">
              <a:buFont typeface="Arial" charset="0"/>
              <a:buChar char="•"/>
            </a:pPr>
            <a:r>
              <a:rPr lang="en-US" dirty="0">
                <a:solidFill>
                  <a:srgbClr val="000000"/>
                </a:solidFill>
                <a:latin typeface="Gotham Book" charset="0"/>
                <a:ea typeface="Gotham Book" charset="0"/>
                <a:cs typeface="Gotham Book" charset="0"/>
              </a:rPr>
              <a:t>Our goal is to make sure every player is a better young man and football player as they move on to the next level. </a:t>
            </a:r>
          </a:p>
          <a:p>
            <a:pPr marL="285750" indent="-285750">
              <a:buFont typeface="Arial" charset="0"/>
              <a:buChar char="•"/>
            </a:pPr>
            <a:endParaRPr lang="en-US" sz="1400" dirty="0">
              <a:solidFill>
                <a:srgbClr val="000000"/>
              </a:solidFill>
              <a:latin typeface="Gotham Book" charset="0"/>
              <a:ea typeface="Gotham Book" charset="0"/>
              <a:cs typeface="Gotham Book" charset="0"/>
            </a:endParaRPr>
          </a:p>
          <a:p>
            <a:pPr marL="285750" indent="-285750">
              <a:buFont typeface="Arial" charset="0"/>
              <a:buChar char="•"/>
            </a:pPr>
            <a:endParaRPr lang="en-US" sz="1400" dirty="0">
              <a:solidFill>
                <a:srgbClr val="000000"/>
              </a:solidFill>
              <a:latin typeface="Gotham Book" charset="0"/>
              <a:ea typeface="Gotham Book" charset="0"/>
              <a:cs typeface="Gotham Book" charset="0"/>
            </a:endParaRPr>
          </a:p>
          <a:p>
            <a:pPr marL="285750" indent="-285750">
              <a:buFont typeface="Arial" charset="0"/>
              <a:buChar char="•"/>
            </a:pPr>
            <a:endParaRPr lang="en-US" sz="1400" b="1" dirty="0">
              <a:solidFill>
                <a:srgbClr val="000000"/>
              </a:solidFill>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7853432"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Play Time Expectations</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95295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590241"/>
            <a:ext cx="11682549" cy="2893100"/>
          </a:xfrm>
          <a:prstGeom prst="rect">
            <a:avLst/>
          </a:prstGeom>
        </p:spPr>
        <p:txBody>
          <a:bodyPr wrap="square">
            <a:spAutoFit/>
          </a:bodyPr>
          <a:lstStyle/>
          <a:p>
            <a:pPr algn="ctr"/>
            <a:r>
              <a:rPr lang="en-US" sz="2800" b="1" dirty="0">
                <a:latin typeface="Gotham Book" charset="0"/>
                <a:ea typeface="Gotham Book" charset="0"/>
                <a:cs typeface="Gotham Book" charset="0"/>
              </a:rPr>
              <a:t>Why a parents meeting?</a:t>
            </a:r>
          </a:p>
          <a:p>
            <a:endParaRPr lang="en-US" sz="1400" dirty="0">
              <a:latin typeface="Gotham Book" charset="0"/>
              <a:ea typeface="Gotham Book" charset="0"/>
              <a:cs typeface="Gotham Book" charset="0"/>
            </a:endParaRPr>
          </a:p>
          <a:p>
            <a:endParaRPr lang="en-US" sz="1400" dirty="0">
              <a:latin typeface="Gotham Book" charset="0"/>
              <a:ea typeface="Gotham Book" charset="0"/>
              <a:cs typeface="Gotham Book" charset="0"/>
            </a:endParaRPr>
          </a:p>
          <a:p>
            <a:pPr marL="285750" indent="-285750">
              <a:buFont typeface="Arial" panose="020B0604020202020204" pitchFamily="34" charset="0"/>
              <a:buChar char="•"/>
            </a:pPr>
            <a:r>
              <a:rPr lang="en-US" dirty="0">
                <a:latin typeface="Gotham Book" charset="0"/>
                <a:ea typeface="Gotham Book" charset="0"/>
                <a:cs typeface="Gotham Book" charset="0"/>
              </a:rPr>
              <a:t>The pre-season parent meeting is a very important responsibility of the head coach. </a:t>
            </a:r>
          </a:p>
          <a:p>
            <a:pPr marL="285750" indent="-285750">
              <a:buFont typeface="Arial" panose="020B0604020202020204" pitchFamily="34" charset="0"/>
              <a:buChar char="•"/>
            </a:pPr>
            <a:endParaRPr lang="en-US" dirty="0">
              <a:latin typeface="Gotham Book" charset="0"/>
              <a:ea typeface="Gotham Book" charset="0"/>
              <a:cs typeface="Gotham Book" charset="0"/>
            </a:endParaRPr>
          </a:p>
          <a:p>
            <a:pPr marL="285750" indent="-285750">
              <a:buFont typeface="Arial" panose="020B0604020202020204" pitchFamily="34" charset="0"/>
              <a:buChar char="•"/>
            </a:pPr>
            <a:r>
              <a:rPr lang="en-US" dirty="0">
                <a:latin typeface="Gotham Book" charset="0"/>
                <a:ea typeface="Gotham Book" charset="0"/>
                <a:cs typeface="Gotham Book" charset="0"/>
              </a:rPr>
              <a:t>It allows the head coach to set proper expectations about the upcoming season. Without a pre-season parents meeting it will open the coaches up to potential parent frustrations &amp; other issues that could have been avoided.</a:t>
            </a:r>
          </a:p>
          <a:p>
            <a:pPr marL="285750" indent="-285750">
              <a:buFont typeface="Arial" panose="020B0604020202020204" pitchFamily="34" charset="0"/>
              <a:buChar char="•"/>
            </a:pPr>
            <a:endParaRPr lang="en-US" dirty="0">
              <a:latin typeface="Gotham Book" charset="0"/>
              <a:ea typeface="Gotham Book" charset="0"/>
              <a:cs typeface="Gotham Book" charset="0"/>
            </a:endParaRPr>
          </a:p>
          <a:p>
            <a:pPr marL="285750" indent="-285750">
              <a:buFont typeface="Arial" panose="020B0604020202020204" pitchFamily="34" charset="0"/>
              <a:buChar char="•"/>
            </a:pPr>
            <a:r>
              <a:rPr lang="en-US" dirty="0">
                <a:latin typeface="Gotham Book" charset="0"/>
                <a:ea typeface="Gotham Book" charset="0"/>
                <a:cs typeface="Gotham Book" charset="0"/>
              </a:rPr>
              <a:t>The head coach has to be upfront and honest in the parents meeting</a:t>
            </a:r>
            <a:r>
              <a:rPr lang="en-US" sz="1400" dirty="0">
                <a:latin typeface="Gotham Book" charset="0"/>
                <a:ea typeface="Gotham Book" charset="0"/>
                <a:cs typeface="Gotham Book" charset="0"/>
              </a:rPr>
              <a:t>.  </a:t>
            </a:r>
            <a:endParaRPr lang="en-US" sz="1400" b="1" dirty="0">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951700"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93451" y="231241"/>
            <a:ext cx="10871887"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Importance of a </a:t>
            </a:r>
            <a:r>
              <a:rPr lang="en-US" sz="5000" b="1">
                <a:solidFill>
                  <a:schemeClr val="bg1"/>
                </a:solidFill>
                <a:latin typeface="Gotham Black" charset="0"/>
                <a:ea typeface="Gotham Black" charset="0"/>
                <a:cs typeface="Gotham Black" charset="0"/>
              </a:rPr>
              <a:t>Parents </a:t>
            </a:r>
            <a:r>
              <a:rPr lang="en-US" sz="5000" b="1" smtClean="0">
                <a:solidFill>
                  <a:schemeClr val="bg1"/>
                </a:solidFill>
                <a:latin typeface="Gotham Black" charset="0"/>
                <a:ea typeface="Gotham Black" charset="0"/>
                <a:cs typeface="Gotham Black" charset="0"/>
              </a:rPr>
              <a:t>Meeting</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890956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277622"/>
            <a:ext cx="11682549" cy="523220"/>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Insert your player fees and any fundraising requirements here for discussion.</a:t>
            </a:r>
          </a:p>
          <a:p>
            <a:endParaRPr lang="en-US" sz="1400" b="1" dirty="0">
              <a:solidFill>
                <a:srgbClr val="000000"/>
              </a:solidFill>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9741769"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Players Fees and Fundraising</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957955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277622"/>
            <a:ext cx="11682549" cy="307777"/>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Establish your own policy. But here is our example</a:t>
            </a: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6920484"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Commitment Pledge</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
        <p:nvSpPr>
          <p:cNvPr id="5" name="TextBox 4"/>
          <p:cNvSpPr txBox="1"/>
          <p:nvPr/>
        </p:nvSpPr>
        <p:spPr>
          <a:xfrm>
            <a:off x="293451" y="1585399"/>
            <a:ext cx="10790036" cy="4678204"/>
          </a:xfrm>
          <a:prstGeom prst="rect">
            <a:avLst/>
          </a:prstGeom>
          <a:noFill/>
        </p:spPr>
        <p:txBody>
          <a:bodyPr wrap="square" rtlCol="0">
            <a:spAutoFit/>
          </a:bodyPr>
          <a:lstStyle/>
          <a:p>
            <a:pPr algn="ctr"/>
            <a:r>
              <a:rPr lang="en-US" sz="2800" b="1" dirty="0">
                <a:solidFill>
                  <a:srgbClr val="000000"/>
                </a:solidFill>
                <a:latin typeface="Gotham Medium" charset="0"/>
                <a:ea typeface="Gotham Medium" charset="0"/>
                <a:cs typeface="Gotham Medium" charset="0"/>
              </a:rPr>
              <a:t>We ask that you commit to the following:</a:t>
            </a:r>
          </a:p>
          <a:p>
            <a:endParaRPr lang="en-US" sz="1400" b="1" u="sng" dirty="0">
              <a:solidFill>
                <a:srgbClr val="000000"/>
              </a:solidFill>
              <a:latin typeface="Gotham Medium" charset="0"/>
              <a:ea typeface="Gotham Medium" charset="0"/>
              <a:cs typeface="Gotham Medium" charset="0"/>
            </a:endParaRPr>
          </a:p>
          <a:p>
            <a:pPr marL="285750" lvl="0" indent="-285750">
              <a:buFont typeface="Arial" charset="0"/>
              <a:buChar char="•"/>
            </a:pPr>
            <a:r>
              <a:rPr lang="en-US" sz="1600" dirty="0">
                <a:solidFill>
                  <a:srgbClr val="000000"/>
                </a:solidFill>
                <a:latin typeface="Gotham Book" charset="0"/>
                <a:ea typeface="Gotham Book" charset="0"/>
                <a:cs typeface="Gotham Book" charset="0"/>
              </a:rPr>
              <a:t>The essential elements of the “Code of Conduct” must be adhered to.</a:t>
            </a:r>
          </a:p>
          <a:p>
            <a:pPr marL="285750" lvl="0" indent="-285750">
              <a:buFont typeface="Arial" charset="0"/>
              <a:buChar char="•"/>
            </a:pPr>
            <a:r>
              <a:rPr lang="en-US" sz="1600" dirty="0">
                <a:solidFill>
                  <a:srgbClr val="000000"/>
                </a:solidFill>
                <a:latin typeface="Gotham Book" charset="0"/>
                <a:ea typeface="Gotham Book" charset="0"/>
                <a:cs typeface="Gotham Book" charset="0"/>
              </a:rPr>
              <a:t>The safety and welfare of the players are of primary importance. </a:t>
            </a:r>
          </a:p>
          <a:p>
            <a:pPr marL="285750" lvl="0" indent="-285750">
              <a:buFont typeface="Arial" charset="0"/>
              <a:buChar char="•"/>
            </a:pPr>
            <a:r>
              <a:rPr lang="en-US" sz="1600" dirty="0">
                <a:solidFill>
                  <a:srgbClr val="000000"/>
                </a:solidFill>
                <a:latin typeface="Gotham Book" charset="0"/>
                <a:ea typeface="Gotham Book" charset="0"/>
                <a:cs typeface="Gotham Book" charset="0"/>
              </a:rPr>
              <a:t>Sportsmanship and the concept of fair play are essential to the game. They must be taught and developed both at home and on the field during practices and games. </a:t>
            </a:r>
          </a:p>
          <a:p>
            <a:pPr marL="285750" lvl="0" indent="-285750">
              <a:buFont typeface="Arial" charset="0"/>
              <a:buChar char="•"/>
            </a:pPr>
            <a:r>
              <a:rPr lang="en-US" sz="1600" dirty="0">
                <a:solidFill>
                  <a:srgbClr val="000000"/>
                </a:solidFill>
                <a:latin typeface="Gotham Book" charset="0"/>
                <a:ea typeface="Gotham Book" charset="0"/>
                <a:cs typeface="Gotham Book" charset="0"/>
              </a:rPr>
              <a:t>Derogatory comments made on or off of the field of play by players, coaches or parents are unacceptable. </a:t>
            </a:r>
          </a:p>
          <a:p>
            <a:pPr marL="285750" lvl="0" indent="-285750">
              <a:buFont typeface="Arial" charset="0"/>
              <a:buChar char="•"/>
            </a:pPr>
            <a:r>
              <a:rPr lang="en-US" sz="1600" dirty="0">
                <a:solidFill>
                  <a:srgbClr val="000000"/>
                </a:solidFill>
                <a:latin typeface="Gotham Book" charset="0"/>
                <a:ea typeface="Gotham Book" charset="0"/>
                <a:cs typeface="Gotham Book" charset="0"/>
              </a:rPr>
              <a:t>All involved with the game must never permit anyone to openly or maliciously criticize, harass or threaten an official.</a:t>
            </a:r>
          </a:p>
          <a:p>
            <a:pPr marL="285750" lvl="0" indent="-285750">
              <a:buFont typeface="Arial" charset="0"/>
              <a:buChar char="•"/>
            </a:pPr>
            <a:r>
              <a:rPr lang="en-US" sz="1600" dirty="0">
                <a:solidFill>
                  <a:srgbClr val="000000"/>
                </a:solidFill>
                <a:latin typeface="Gotham Book" charset="0"/>
                <a:ea typeface="Gotham Book" charset="0"/>
                <a:cs typeface="Gotham Book" charset="0"/>
              </a:rPr>
              <a:t>The Rules of Football must be respected and adhered to by all who participate, both in the letter and the spirit of the game. Attempts to manipulate rules in an effort to take unfair advantage of an opponent, or to teach deliberate unsportsmanlike conduct, is considered unacceptable conduct. </a:t>
            </a:r>
          </a:p>
          <a:p>
            <a:pPr marL="285750" lvl="0" indent="-285750">
              <a:buFont typeface="Arial" charset="0"/>
              <a:buChar char="•"/>
            </a:pPr>
            <a:r>
              <a:rPr lang="en-US" sz="1600" dirty="0">
                <a:solidFill>
                  <a:srgbClr val="000000"/>
                </a:solidFill>
                <a:latin typeface="Gotham Book" charset="0"/>
                <a:ea typeface="Gotham Book" charset="0"/>
                <a:cs typeface="Gotham Book" charset="0"/>
              </a:rPr>
              <a:t>All players and Parents must realize that they represent their respective schools and their community. </a:t>
            </a:r>
          </a:p>
          <a:p>
            <a:pPr marL="285750" lvl="0" indent="-285750">
              <a:buFont typeface="Arial" charset="0"/>
              <a:buChar char="•"/>
            </a:pPr>
            <a:r>
              <a:rPr lang="en-US" sz="1600" dirty="0">
                <a:solidFill>
                  <a:srgbClr val="000000"/>
                </a:solidFill>
                <a:latin typeface="Gotham Book" charset="0"/>
                <a:ea typeface="Gotham Book" charset="0"/>
                <a:cs typeface="Gotham Book" charset="0"/>
              </a:rPr>
              <a:t>Our coaches are role models.  They must act with integrity.</a:t>
            </a:r>
          </a:p>
          <a:p>
            <a:pPr marL="285750" lvl="0" indent="-285750">
              <a:buFont typeface="Arial" charset="0"/>
              <a:buChar char="•"/>
            </a:pPr>
            <a:r>
              <a:rPr lang="en-US" sz="1600" dirty="0">
                <a:solidFill>
                  <a:srgbClr val="000000"/>
                </a:solidFill>
                <a:latin typeface="Gotham Book" charset="0"/>
                <a:ea typeface="Gotham Book" charset="0"/>
                <a:cs typeface="Gotham Book" charset="0"/>
              </a:rPr>
              <a:t>Players will adhere to the academic requirements and make academic excellence a top priority. </a:t>
            </a:r>
          </a:p>
          <a:p>
            <a:pPr marL="285750" lvl="0" indent="-285750">
              <a:buFont typeface="Arial" charset="0"/>
              <a:buChar char="•"/>
            </a:pPr>
            <a:r>
              <a:rPr lang="en-US" sz="1600" dirty="0">
                <a:solidFill>
                  <a:srgbClr val="000000"/>
                </a:solidFill>
                <a:latin typeface="Gotham Book" charset="0"/>
                <a:ea typeface="Gotham Book" charset="0"/>
                <a:cs typeface="Gotham Book" charset="0"/>
              </a:rPr>
              <a:t>Players will actively support each other by cheering for their team/players and never publicly criticizing the play of teammates.</a:t>
            </a:r>
          </a:p>
        </p:txBody>
      </p:sp>
    </p:spTree>
    <p:extLst>
      <p:ext uri="{BB962C8B-B14F-4D97-AF65-F5344CB8AC3E}">
        <p14:creationId xmlns:p14="http://schemas.microsoft.com/office/powerpoint/2010/main" val="2136283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277622"/>
            <a:ext cx="11682549" cy="307777"/>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Establish your own policy. But here is our example</a:t>
            </a: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6920484"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Commitment Pledge</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
        <p:nvSpPr>
          <p:cNvPr id="5" name="TextBox 4"/>
          <p:cNvSpPr txBox="1"/>
          <p:nvPr/>
        </p:nvSpPr>
        <p:spPr>
          <a:xfrm>
            <a:off x="293451" y="1600995"/>
            <a:ext cx="10790036" cy="4462760"/>
          </a:xfrm>
          <a:prstGeom prst="rect">
            <a:avLst/>
          </a:prstGeom>
          <a:noFill/>
        </p:spPr>
        <p:txBody>
          <a:bodyPr wrap="square" rtlCol="0">
            <a:spAutoFit/>
          </a:bodyPr>
          <a:lstStyle/>
          <a:p>
            <a:pPr algn="ctr"/>
            <a:r>
              <a:rPr lang="en-US" sz="2800" b="1" dirty="0">
                <a:solidFill>
                  <a:srgbClr val="000000"/>
                </a:solidFill>
                <a:latin typeface="Gotham Medium" charset="0"/>
                <a:ea typeface="Gotham Medium" charset="0"/>
                <a:cs typeface="Gotham Medium" charset="0"/>
              </a:rPr>
              <a:t>We ask that you commit to the following:</a:t>
            </a:r>
          </a:p>
          <a:p>
            <a:endParaRPr lang="en-US" b="1" u="sng" dirty="0">
              <a:solidFill>
                <a:srgbClr val="000000"/>
              </a:solidFill>
              <a:latin typeface="Gotham Medium" charset="0"/>
              <a:ea typeface="Gotham Medium" charset="0"/>
              <a:cs typeface="Gotham Medium" charset="0"/>
            </a:endParaRPr>
          </a:p>
          <a:p>
            <a:pPr marL="285750" lvl="0" indent="-285750">
              <a:buFont typeface="Arial" charset="0"/>
              <a:buChar char="•"/>
            </a:pPr>
            <a:r>
              <a:rPr lang="en-US" sz="1600" dirty="0">
                <a:solidFill>
                  <a:srgbClr val="000000"/>
                </a:solidFill>
                <a:latin typeface="Gotham Book" charset="0"/>
                <a:ea typeface="Gotham Book" charset="0"/>
                <a:cs typeface="Gotham Book" charset="0"/>
              </a:rPr>
              <a:t>Parents will respect the game of football, respect the officials and respect the coaches, who give their time for the benefit of the athletes.</a:t>
            </a:r>
          </a:p>
          <a:p>
            <a:pPr marL="285750" lvl="0" indent="-285750">
              <a:buFont typeface="Arial" charset="0"/>
              <a:buChar char="•"/>
            </a:pPr>
            <a:r>
              <a:rPr lang="en-US" sz="1600" dirty="0">
                <a:solidFill>
                  <a:srgbClr val="000000"/>
                </a:solidFill>
                <a:latin typeface="Gotham Book" charset="0"/>
                <a:ea typeface="Gotham Book" charset="0"/>
                <a:cs typeface="Gotham Book" charset="0"/>
              </a:rPr>
              <a:t>Parents will never criticize any players regardless of the circumstance or team they are on.</a:t>
            </a:r>
          </a:p>
          <a:p>
            <a:pPr marL="285750" lvl="0" indent="-285750">
              <a:buFont typeface="Arial" charset="0"/>
              <a:buChar char="•"/>
            </a:pPr>
            <a:r>
              <a:rPr lang="en-US" sz="1600" dirty="0">
                <a:solidFill>
                  <a:srgbClr val="000000"/>
                </a:solidFill>
                <a:latin typeface="Gotham Book" charset="0"/>
                <a:ea typeface="Gotham Book" charset="0"/>
                <a:cs typeface="Gotham Book" charset="0"/>
              </a:rPr>
              <a:t>Parents agree to allow the coaches to instruct their child during the game and practices and will not interfere by offering additional instruction during those times. Let player’s play and coach’s coach, and support them both positively. Parents understand there is not a minimum play rule and are in agreement by allowing the coaching staff to determine players who have earned playing time in all situations.</a:t>
            </a:r>
          </a:p>
          <a:p>
            <a:pPr marL="285750" lvl="0" indent="-285750">
              <a:buFont typeface="Arial" charset="0"/>
              <a:buChar char="•"/>
            </a:pPr>
            <a:r>
              <a:rPr lang="en-US" sz="1600" dirty="0">
                <a:solidFill>
                  <a:srgbClr val="000000"/>
                </a:solidFill>
                <a:latin typeface="Gotham Book" charset="0"/>
                <a:ea typeface="Gotham Book" charset="0"/>
                <a:cs typeface="Gotham Book" charset="0"/>
              </a:rPr>
              <a:t>Parents will recognize that coaches are willing to discuss their child and/or coaching philosophies, but agree that discussions will only take place at the appropriate time and never during a game or practice in the presence of any players or other parents/guardians. </a:t>
            </a:r>
          </a:p>
          <a:p>
            <a:pPr marL="285750" lvl="0" indent="-285750">
              <a:buFont typeface="Arial" charset="0"/>
              <a:buChar char="•"/>
            </a:pPr>
            <a:r>
              <a:rPr lang="en-US" sz="1600" dirty="0">
                <a:solidFill>
                  <a:srgbClr val="000000"/>
                </a:solidFill>
                <a:latin typeface="Gotham Book" charset="0"/>
                <a:ea typeface="Gotham Book" charset="0"/>
                <a:cs typeface="Gotham Book" charset="0"/>
              </a:rPr>
              <a:t>Parents will follow the “24 Hour Rule”; if you have a complaint resulting from a game (or practice) situation, speak with the coach on the following day. </a:t>
            </a:r>
          </a:p>
          <a:p>
            <a:pPr marL="285750" lvl="0" indent="-285750">
              <a:buFont typeface="Arial" charset="0"/>
              <a:buChar char="•"/>
            </a:pPr>
            <a:r>
              <a:rPr lang="en-US" sz="1600" dirty="0">
                <a:solidFill>
                  <a:srgbClr val="000000"/>
                </a:solidFill>
                <a:latin typeface="Gotham Book" charset="0"/>
                <a:ea typeface="Gotham Book" charset="0"/>
                <a:cs typeface="Gotham Book" charset="0"/>
              </a:rPr>
              <a:t>Do What’s Right, Not What’s Easy! </a:t>
            </a:r>
          </a:p>
          <a:p>
            <a:pPr marL="285750" lvl="0" indent="-285750">
              <a:buFont typeface="Arial" charset="0"/>
              <a:buChar char="•"/>
            </a:pPr>
            <a:endParaRPr lang="en-US" sz="1400" dirty="0">
              <a:solidFill>
                <a:srgbClr val="000000"/>
              </a:solidFill>
              <a:latin typeface="Gotham Book" charset="0"/>
              <a:ea typeface="Gotham Book" charset="0"/>
              <a:cs typeface="Gotham Book" charset="0"/>
            </a:endParaRPr>
          </a:p>
        </p:txBody>
      </p:sp>
    </p:spTree>
    <p:extLst>
      <p:ext uri="{BB962C8B-B14F-4D97-AF65-F5344CB8AC3E}">
        <p14:creationId xmlns:p14="http://schemas.microsoft.com/office/powerpoint/2010/main" val="880701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590241"/>
            <a:ext cx="11682549" cy="2893100"/>
          </a:xfrm>
          <a:prstGeom prst="rect">
            <a:avLst/>
          </a:prstGeom>
        </p:spPr>
        <p:txBody>
          <a:bodyPr wrap="square">
            <a:spAutoFit/>
          </a:bodyPr>
          <a:lstStyle/>
          <a:p>
            <a:pPr marL="285750" indent="-285750">
              <a:buFont typeface="Arial" charset="0"/>
              <a:buChar char="•"/>
            </a:pPr>
            <a:r>
              <a:rPr lang="en-US" sz="1400" b="1" dirty="0">
                <a:latin typeface="Gotham Book" charset="0"/>
                <a:ea typeface="Gotham Book" charset="0"/>
                <a:cs typeface="Gotham Book" charset="0"/>
              </a:rPr>
              <a:t>Insert and cover offensive philosophy and playbook basics</a:t>
            </a:r>
          </a:p>
          <a:p>
            <a:pPr marL="285750" indent="-285750">
              <a:buFont typeface="Arial" charset="0"/>
              <a:buChar char="•"/>
            </a:pPr>
            <a:r>
              <a:rPr lang="en-US" sz="1400" b="1" dirty="0">
                <a:latin typeface="Gotham Book" charset="0"/>
                <a:ea typeface="Gotham Book" charset="0"/>
                <a:cs typeface="Gotham Book" charset="0"/>
              </a:rPr>
              <a:t>Refer to the Calloway Football Playbook</a:t>
            </a:r>
          </a:p>
          <a:p>
            <a:pPr marL="285750" indent="-285750">
              <a:buFont typeface="Arial" charset="0"/>
              <a:buChar char="•"/>
            </a:pPr>
            <a:endParaRPr lang="en-US" sz="1400" b="1" dirty="0">
              <a:latin typeface="Gotham Book" charset="0"/>
              <a:ea typeface="Gotham Book" charset="0"/>
              <a:cs typeface="Gotham Book" charset="0"/>
            </a:endParaRPr>
          </a:p>
          <a:p>
            <a:r>
              <a:rPr lang="en-US" b="1" dirty="0">
                <a:latin typeface="Gotham Medium" charset="0"/>
                <a:ea typeface="Gotham Medium" charset="0"/>
                <a:cs typeface="Gotham Medium" charset="0"/>
              </a:rPr>
              <a:t>Offensive side of the ball:</a:t>
            </a:r>
          </a:p>
          <a:p>
            <a:endParaRPr lang="en-US" b="1" u="sng" dirty="0">
              <a:latin typeface="Gotham Book" charset="0"/>
              <a:ea typeface="Gotham Book" charset="0"/>
              <a:cs typeface="Gotham Book" charset="0"/>
            </a:endParaRPr>
          </a:p>
          <a:p>
            <a:pPr marL="285750" lvl="0" indent="-285750">
              <a:buFont typeface="Arial" charset="0"/>
              <a:buChar char="•"/>
            </a:pPr>
            <a:r>
              <a:rPr lang="en-US" dirty="0">
                <a:solidFill>
                  <a:srgbClr val="000000"/>
                </a:solidFill>
                <a:latin typeface="Gotham Book" charset="0"/>
                <a:ea typeface="Gotham Book" charset="0"/>
                <a:cs typeface="Gotham Book" charset="0"/>
              </a:rPr>
              <a:t>We run a high power up-tempo spread offense</a:t>
            </a:r>
            <a:endParaRPr lang="en-US" b="1" u="sng" dirty="0">
              <a:solidFill>
                <a:srgbClr val="000000"/>
              </a:solidFill>
              <a:latin typeface="Gotham Book" charset="0"/>
              <a:ea typeface="Gotham Book" charset="0"/>
              <a:cs typeface="Gotham Book" charset="0"/>
            </a:endParaRPr>
          </a:p>
          <a:p>
            <a:pPr marL="285750" lvl="0" indent="-285750">
              <a:buFont typeface="Arial" charset="0"/>
              <a:buChar char="•"/>
            </a:pPr>
            <a:r>
              <a:rPr lang="en-US" dirty="0">
                <a:solidFill>
                  <a:srgbClr val="000000"/>
                </a:solidFill>
                <a:latin typeface="Gotham Book" charset="0"/>
                <a:ea typeface="Gotham Book" charset="0"/>
                <a:cs typeface="Gotham Book" charset="0"/>
              </a:rPr>
              <a:t>No-huddle, fast paced attacking system that is modeled after teams like Oregon, Texas A&amp;M and Clemson </a:t>
            </a:r>
          </a:p>
          <a:p>
            <a:pPr marL="285750" indent="-285750">
              <a:buFont typeface="Arial" charset="0"/>
              <a:buChar char="•"/>
            </a:pPr>
            <a:r>
              <a:rPr lang="en-US" dirty="0">
                <a:solidFill>
                  <a:srgbClr val="000000"/>
                </a:solidFill>
                <a:latin typeface="Gotham Book" charset="0"/>
                <a:ea typeface="Gotham Book" charset="0"/>
                <a:cs typeface="Gotham Book" charset="0"/>
              </a:rPr>
              <a:t>The players will learn the latest techniques and schemes and fundamentals being taught in the game today. </a:t>
            </a:r>
          </a:p>
          <a:p>
            <a:pPr marL="285750" indent="-285750">
              <a:buFont typeface="Arial" charset="0"/>
              <a:buChar char="•"/>
            </a:pPr>
            <a:r>
              <a:rPr lang="en-US" dirty="0">
                <a:solidFill>
                  <a:srgbClr val="000000"/>
                </a:solidFill>
                <a:latin typeface="Gotham Book" charset="0"/>
                <a:ea typeface="Gotham Book" charset="0"/>
                <a:cs typeface="Gotham Book" charset="0"/>
              </a:rPr>
              <a:t>We will be creative with our talent, our strengths and game plan with our goal to dominate our opponent. </a:t>
            </a:r>
          </a:p>
          <a:p>
            <a:pPr lvl="0"/>
            <a:endParaRPr lang="en-US" dirty="0">
              <a:solidFill>
                <a:srgbClr val="000000"/>
              </a:solidFill>
              <a:latin typeface="Gotham Book" charset="0"/>
              <a:ea typeface="Gotham Book" charset="0"/>
              <a:cs typeface="Gotham Book" charset="0"/>
            </a:endParaRPr>
          </a:p>
          <a:p>
            <a:endParaRPr lang="en-US" sz="1400" b="1" u="sng" dirty="0">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7154523"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Offensive Philosophy</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354067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590241"/>
            <a:ext cx="11682549" cy="2831544"/>
          </a:xfrm>
          <a:prstGeom prst="rect">
            <a:avLst/>
          </a:prstGeom>
        </p:spPr>
        <p:txBody>
          <a:bodyPr wrap="square">
            <a:spAutoFit/>
          </a:bodyPr>
          <a:lstStyle/>
          <a:p>
            <a:pPr marL="285750" indent="-285750">
              <a:buFont typeface="Arial" charset="0"/>
              <a:buChar char="•"/>
            </a:pPr>
            <a:r>
              <a:rPr lang="en-US" sz="1400" b="1" dirty="0">
                <a:latin typeface="Gotham Book" charset="0"/>
                <a:ea typeface="Gotham Book" charset="0"/>
                <a:cs typeface="Gotham Book" charset="0"/>
              </a:rPr>
              <a:t>Insert and cover defensive philosophy and playbook basics here</a:t>
            </a:r>
          </a:p>
          <a:p>
            <a:pPr marL="285750" indent="-285750">
              <a:buFont typeface="Arial" charset="0"/>
              <a:buChar char="•"/>
            </a:pPr>
            <a:r>
              <a:rPr lang="en-US" sz="1400" b="1" dirty="0">
                <a:latin typeface="Gotham Book" charset="0"/>
                <a:ea typeface="Gotham Book" charset="0"/>
                <a:cs typeface="Gotham Book" charset="0"/>
              </a:rPr>
              <a:t>Refer to the Calloway Football Playbook</a:t>
            </a:r>
          </a:p>
          <a:p>
            <a:pPr marL="285750" indent="-285750">
              <a:buFont typeface="Arial" charset="0"/>
              <a:buChar char="•"/>
            </a:pPr>
            <a:endParaRPr lang="en-US" sz="1400" dirty="0">
              <a:latin typeface="Gotham Book" charset="0"/>
              <a:ea typeface="Gotham Book" charset="0"/>
              <a:cs typeface="Gotham Book" charset="0"/>
            </a:endParaRPr>
          </a:p>
          <a:p>
            <a:pPr lvl="0"/>
            <a:r>
              <a:rPr lang="en-US" b="1" dirty="0">
                <a:solidFill>
                  <a:srgbClr val="000000"/>
                </a:solidFill>
                <a:latin typeface="Gotham Medium" charset="0"/>
                <a:ea typeface="Gotham Medium" charset="0"/>
                <a:cs typeface="Gotham Medium" charset="0"/>
              </a:rPr>
              <a:t>Defensive side of the ball:</a:t>
            </a:r>
          </a:p>
          <a:p>
            <a:pPr lvl="0"/>
            <a:endParaRPr lang="en-US" u="sng" dirty="0">
              <a:solidFill>
                <a:srgbClr val="000000"/>
              </a:solidFill>
              <a:latin typeface="Gotham Book" charset="0"/>
              <a:ea typeface="Gotham Book" charset="0"/>
              <a:cs typeface="Gotham Book" charset="0"/>
            </a:endParaRPr>
          </a:p>
          <a:p>
            <a:pPr marL="457200" lvl="0" indent="-457200">
              <a:buFont typeface="Arial"/>
              <a:buChar char="•"/>
            </a:pPr>
            <a:r>
              <a:rPr lang="en-US" dirty="0">
                <a:solidFill>
                  <a:srgbClr val="000000"/>
                </a:solidFill>
                <a:latin typeface="Gotham Book" charset="0"/>
                <a:ea typeface="Gotham Book" charset="0"/>
                <a:cs typeface="Gotham Book" charset="0"/>
              </a:rPr>
              <a:t>We will run a 3-3 front</a:t>
            </a:r>
          </a:p>
          <a:p>
            <a:pPr marL="457200" lvl="0" indent="-457200">
              <a:buFont typeface="Arial"/>
              <a:buChar char="•"/>
            </a:pPr>
            <a:r>
              <a:rPr lang="en-US" dirty="0">
                <a:solidFill>
                  <a:srgbClr val="000000"/>
                </a:solidFill>
                <a:latin typeface="Gotham Book" charset="0"/>
                <a:ea typeface="Gotham Book" charset="0"/>
                <a:cs typeface="Gotham Book" charset="0"/>
              </a:rPr>
              <a:t>A lot of Man/Free Coverage in the back end</a:t>
            </a:r>
          </a:p>
          <a:p>
            <a:pPr marL="457200" lvl="0" indent="-457200">
              <a:buFont typeface="Arial"/>
              <a:buChar char="•"/>
            </a:pPr>
            <a:r>
              <a:rPr lang="en-US" dirty="0">
                <a:solidFill>
                  <a:srgbClr val="000000"/>
                </a:solidFill>
                <a:latin typeface="Gotham Book" charset="0"/>
                <a:ea typeface="Gotham Book" charset="0"/>
                <a:cs typeface="Gotham Book" charset="0"/>
              </a:rPr>
              <a:t>We will be physical, aggressive and play fast</a:t>
            </a:r>
          </a:p>
          <a:p>
            <a:pPr marL="457200" lvl="0" indent="-457200">
              <a:buFont typeface="Arial"/>
              <a:buChar char="•"/>
            </a:pPr>
            <a:r>
              <a:rPr lang="en-US" dirty="0">
                <a:solidFill>
                  <a:srgbClr val="000000"/>
                </a:solidFill>
                <a:latin typeface="Gotham Book" charset="0"/>
                <a:ea typeface="Gotham Book" charset="0"/>
                <a:cs typeface="Gotham Book" charset="0"/>
              </a:rPr>
              <a:t>We will create game plans to confuse and stop our opponent. </a:t>
            </a:r>
          </a:p>
          <a:p>
            <a:pPr marL="457200" indent="-457200">
              <a:buFont typeface="Arial"/>
              <a:buChar char="•"/>
            </a:pPr>
            <a:endParaRPr lang="en-US" sz="1400" dirty="0">
              <a:solidFill>
                <a:srgbClr val="000000"/>
              </a:solidFill>
              <a:latin typeface="Gotham Book" charset="0"/>
              <a:ea typeface="Gotham Book" charset="0"/>
              <a:cs typeface="Gotham Book" charset="0"/>
            </a:endParaRPr>
          </a:p>
          <a:p>
            <a:pPr marL="285750" indent="-285750">
              <a:buFont typeface="Arial" charset="0"/>
              <a:buChar char="•"/>
            </a:pPr>
            <a:endParaRPr lang="en-US" sz="1400" dirty="0">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7241085"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Defensive Philosophy</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134166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590241"/>
            <a:ext cx="11682549" cy="3508653"/>
          </a:xfrm>
          <a:prstGeom prst="rect">
            <a:avLst/>
          </a:prstGeom>
        </p:spPr>
        <p:txBody>
          <a:bodyPr wrap="square">
            <a:spAutoFit/>
          </a:bodyPr>
          <a:lstStyle/>
          <a:p>
            <a:pPr marL="285750" indent="-285750">
              <a:buFont typeface="Arial" charset="0"/>
              <a:buChar char="•"/>
            </a:pPr>
            <a:r>
              <a:rPr lang="en-US" sz="1400" b="1" dirty="0">
                <a:latin typeface="Gotham Book" charset="0"/>
                <a:ea typeface="Gotham Book" charset="0"/>
                <a:cs typeface="Gotham Book" charset="0"/>
              </a:rPr>
              <a:t>Insert established keys to success here</a:t>
            </a:r>
          </a:p>
          <a:p>
            <a:pPr marL="285750" indent="-285750">
              <a:buFont typeface="Arial" charset="0"/>
              <a:buChar char="•"/>
            </a:pPr>
            <a:endParaRPr lang="en-US" sz="1400" b="1" dirty="0">
              <a:latin typeface="Gotham Book" charset="0"/>
              <a:ea typeface="Gotham Book" charset="0"/>
              <a:cs typeface="Gotham Book" charset="0"/>
            </a:endParaRPr>
          </a:p>
          <a:p>
            <a:endParaRPr lang="en-US" sz="1400" b="1" u="sng" dirty="0">
              <a:latin typeface="Gotham Book" charset="0"/>
              <a:ea typeface="Gotham Book" charset="0"/>
              <a:cs typeface="Gotham Book" charset="0"/>
            </a:endParaRPr>
          </a:p>
          <a:p>
            <a:r>
              <a:rPr lang="en-US" b="1" dirty="0">
                <a:latin typeface="Gotham Medium" charset="0"/>
                <a:ea typeface="Gotham Medium" charset="0"/>
                <a:cs typeface="Gotham Medium" charset="0"/>
              </a:rPr>
              <a:t>Play Fast </a:t>
            </a:r>
            <a:r>
              <a:rPr lang="mr-IN" dirty="0">
                <a:latin typeface="Gotham Book" charset="0"/>
                <a:ea typeface="Gotham Book" charset="0"/>
                <a:cs typeface="Gotham Book" charset="0"/>
              </a:rPr>
              <a:t>–</a:t>
            </a:r>
            <a:r>
              <a:rPr lang="en-US" dirty="0">
                <a:latin typeface="Gotham Book" charset="0"/>
                <a:ea typeface="Gotham Book" charset="0"/>
                <a:cs typeface="Gotham Book" charset="0"/>
              </a:rPr>
              <a:t> We will practice and play fast.</a:t>
            </a:r>
          </a:p>
          <a:p>
            <a:r>
              <a:rPr lang="en-US" b="1" dirty="0">
                <a:latin typeface="Gotham Medium" charset="0"/>
                <a:ea typeface="Gotham Medium" charset="0"/>
                <a:cs typeface="Gotham Medium" charset="0"/>
              </a:rPr>
              <a:t>Compete</a:t>
            </a:r>
            <a:r>
              <a:rPr lang="en-US" dirty="0">
                <a:latin typeface="Gotham Book" charset="0"/>
                <a:ea typeface="Gotham Book" charset="0"/>
                <a:cs typeface="Gotham Book" charset="0"/>
              </a:rPr>
              <a:t> </a:t>
            </a:r>
            <a:r>
              <a:rPr lang="mr-IN" dirty="0">
                <a:latin typeface="Gotham Book" charset="0"/>
                <a:ea typeface="Gotham Book" charset="0"/>
                <a:cs typeface="Gotham Book" charset="0"/>
              </a:rPr>
              <a:t>–</a:t>
            </a:r>
            <a:r>
              <a:rPr lang="en-US" dirty="0">
                <a:latin typeface="Gotham Book" charset="0"/>
                <a:ea typeface="Gotham Book" charset="0"/>
                <a:cs typeface="Gotham Book" charset="0"/>
              </a:rPr>
              <a:t> We compete in everything we do. Every drill, every rep and every play.</a:t>
            </a:r>
          </a:p>
          <a:p>
            <a:r>
              <a:rPr lang="en-US" b="1" dirty="0">
                <a:latin typeface="Gotham Medium" charset="0"/>
                <a:ea typeface="Gotham Medium" charset="0"/>
                <a:cs typeface="Gotham Medium" charset="0"/>
              </a:rPr>
              <a:t>Be Physical </a:t>
            </a:r>
            <a:r>
              <a:rPr lang="mr-IN" dirty="0">
                <a:latin typeface="Gotham Book" charset="0"/>
                <a:ea typeface="Gotham Book" charset="0"/>
                <a:cs typeface="Gotham Book" charset="0"/>
              </a:rPr>
              <a:t>–</a:t>
            </a:r>
            <a:r>
              <a:rPr lang="en-US" dirty="0">
                <a:latin typeface="Gotham Book" charset="0"/>
                <a:ea typeface="Gotham Book" charset="0"/>
                <a:cs typeface="Gotham Book" charset="0"/>
              </a:rPr>
              <a:t> Be the most physical player and team on the field.</a:t>
            </a:r>
          </a:p>
          <a:p>
            <a:endParaRPr lang="en-US" dirty="0">
              <a:latin typeface="Gotham Book" charset="0"/>
              <a:ea typeface="Gotham Book" charset="0"/>
              <a:cs typeface="Gotham Book" charset="0"/>
            </a:endParaRPr>
          </a:p>
          <a:p>
            <a:endParaRPr lang="en-US" dirty="0">
              <a:latin typeface="Gotham Book" charset="0"/>
              <a:ea typeface="Gotham Book" charset="0"/>
              <a:cs typeface="Gotham Book" charset="0"/>
            </a:endParaRPr>
          </a:p>
          <a:p>
            <a:r>
              <a:rPr lang="en-US" b="1" u="sng" dirty="0">
                <a:latin typeface="Gotham Medium" charset="0"/>
                <a:ea typeface="Gotham Medium" charset="0"/>
                <a:cs typeface="Gotham Medium" charset="0"/>
              </a:rPr>
              <a:t>Do It All With:</a:t>
            </a:r>
          </a:p>
          <a:p>
            <a:endParaRPr lang="en-US" dirty="0">
              <a:latin typeface="Gotham Book" charset="0"/>
              <a:ea typeface="Gotham Book" charset="0"/>
              <a:cs typeface="Gotham Book" charset="0"/>
            </a:endParaRPr>
          </a:p>
          <a:p>
            <a:r>
              <a:rPr lang="en-US" b="1" dirty="0">
                <a:latin typeface="Gotham Medium" charset="0"/>
                <a:ea typeface="Gotham Medium" charset="0"/>
                <a:cs typeface="Gotham Medium" charset="0"/>
              </a:rPr>
              <a:t>Purpose</a:t>
            </a:r>
            <a:r>
              <a:rPr lang="en-US" dirty="0">
                <a:latin typeface="Gotham Book" charset="0"/>
                <a:ea typeface="Gotham Book" charset="0"/>
                <a:cs typeface="Gotham Book" charset="0"/>
              </a:rPr>
              <a:t> </a:t>
            </a:r>
            <a:r>
              <a:rPr lang="mr-IN" dirty="0">
                <a:latin typeface="Gotham Book" charset="0"/>
                <a:ea typeface="Gotham Book" charset="0"/>
                <a:cs typeface="Gotham Book" charset="0"/>
              </a:rPr>
              <a:t>–</a:t>
            </a:r>
            <a:r>
              <a:rPr lang="en-US" dirty="0">
                <a:latin typeface="Gotham Book" charset="0"/>
                <a:ea typeface="Gotham Book" charset="0"/>
                <a:cs typeface="Gotham Book" charset="0"/>
              </a:rPr>
              <a:t> Do everything with a purpose</a:t>
            </a:r>
          </a:p>
          <a:p>
            <a:r>
              <a:rPr lang="en-US" b="1" dirty="0">
                <a:latin typeface="Gotham Medium" charset="0"/>
                <a:ea typeface="Gotham Medium" charset="0"/>
                <a:cs typeface="Gotham Medium" charset="0"/>
              </a:rPr>
              <a:t>Passion</a:t>
            </a:r>
            <a:r>
              <a:rPr lang="en-US" dirty="0">
                <a:latin typeface="Gotham Book" charset="0"/>
                <a:ea typeface="Gotham Book" charset="0"/>
                <a:cs typeface="Gotham Book" charset="0"/>
              </a:rPr>
              <a:t> </a:t>
            </a:r>
            <a:r>
              <a:rPr lang="mr-IN" dirty="0">
                <a:latin typeface="Gotham Book" charset="0"/>
                <a:ea typeface="Gotham Book" charset="0"/>
                <a:cs typeface="Gotham Book" charset="0"/>
              </a:rPr>
              <a:t>–</a:t>
            </a:r>
            <a:r>
              <a:rPr lang="en-US" dirty="0">
                <a:latin typeface="Gotham Book" charset="0"/>
                <a:ea typeface="Gotham Book" charset="0"/>
                <a:cs typeface="Gotham Book" charset="0"/>
              </a:rPr>
              <a:t> Do it with passion</a:t>
            </a:r>
          </a:p>
          <a:p>
            <a:r>
              <a:rPr lang="en-US" b="1" dirty="0">
                <a:latin typeface="Gotham Medium" charset="0"/>
                <a:ea typeface="Gotham Medium" charset="0"/>
                <a:cs typeface="Gotham Medium" charset="0"/>
              </a:rPr>
              <a:t>Process </a:t>
            </a:r>
            <a:r>
              <a:rPr lang="mr-IN" dirty="0">
                <a:latin typeface="Gotham Book" charset="0"/>
                <a:ea typeface="Gotham Book" charset="0"/>
                <a:cs typeface="Gotham Book" charset="0"/>
              </a:rPr>
              <a:t>–</a:t>
            </a:r>
            <a:r>
              <a:rPr lang="en-US" dirty="0">
                <a:latin typeface="Gotham Book" charset="0"/>
                <a:ea typeface="Gotham Book" charset="0"/>
                <a:cs typeface="Gotham Book" charset="0"/>
              </a:rPr>
              <a:t> Stick to the process</a:t>
            </a:r>
            <a:endParaRPr lang="en-US" dirty="0">
              <a:latin typeface="Gotham Medium" charset="0"/>
              <a:ea typeface="Gotham Medium" charset="0"/>
              <a:cs typeface="Gotham Medium"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6966972"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Our Keys To Success</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040097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590241"/>
            <a:ext cx="11682549" cy="523220"/>
          </a:xfrm>
          <a:prstGeom prst="rect">
            <a:avLst/>
          </a:prstGeom>
        </p:spPr>
        <p:txBody>
          <a:bodyPr wrap="square">
            <a:spAutoFit/>
          </a:bodyPr>
          <a:lstStyle/>
          <a:p>
            <a:pPr marL="285750" indent="-285750">
              <a:buFont typeface="Arial" charset="0"/>
              <a:buChar char="•"/>
            </a:pPr>
            <a:r>
              <a:rPr lang="en-US" sz="1400" b="1" dirty="0">
                <a:latin typeface="Gotham Book" charset="0"/>
                <a:ea typeface="Gotham Book" charset="0"/>
                <a:cs typeface="Gotham Book" charset="0"/>
              </a:rPr>
              <a:t>Insert any final request and closing remarks here.</a:t>
            </a:r>
          </a:p>
          <a:p>
            <a:pPr marL="285750" indent="-285750">
              <a:buFont typeface="Arial" charset="0"/>
              <a:buChar char="•"/>
            </a:pPr>
            <a:endParaRPr lang="en-US" sz="1400" b="1" dirty="0">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5652509"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Closing Remarks</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
        <p:nvSpPr>
          <p:cNvPr id="5" name="TextBox 4"/>
          <p:cNvSpPr txBox="1"/>
          <p:nvPr/>
        </p:nvSpPr>
        <p:spPr>
          <a:xfrm>
            <a:off x="647700" y="3149600"/>
            <a:ext cx="8382000" cy="646331"/>
          </a:xfrm>
          <a:prstGeom prst="rect">
            <a:avLst/>
          </a:prstGeom>
          <a:noFill/>
        </p:spPr>
        <p:txBody>
          <a:bodyPr wrap="square" rtlCol="0">
            <a:spAutoFit/>
          </a:bodyPr>
          <a:lstStyle/>
          <a:p>
            <a:pPr algn="ctr"/>
            <a:r>
              <a:rPr lang="en-US" sz="3600" b="1" dirty="0"/>
              <a:t>Thank You!</a:t>
            </a:r>
          </a:p>
        </p:txBody>
      </p:sp>
    </p:spTree>
    <p:extLst>
      <p:ext uri="{BB962C8B-B14F-4D97-AF65-F5344CB8AC3E}">
        <p14:creationId xmlns:p14="http://schemas.microsoft.com/office/powerpoint/2010/main" val="1169195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590241"/>
            <a:ext cx="11682549" cy="4462760"/>
          </a:xfrm>
          <a:prstGeom prst="rect">
            <a:avLst/>
          </a:prstGeom>
        </p:spPr>
        <p:txBody>
          <a:bodyPr wrap="square">
            <a:spAutoFit/>
          </a:bodyPr>
          <a:lstStyle/>
          <a:p>
            <a:pPr marL="285750" indent="-285750">
              <a:buFont typeface="Arial" charset="0"/>
              <a:buChar char="•"/>
            </a:pPr>
            <a:r>
              <a:rPr lang="en-US" b="1" dirty="0">
                <a:latin typeface="Gotham Book" charset="0"/>
                <a:ea typeface="Gotham Book" charset="0"/>
                <a:cs typeface="Gotham Book" charset="0"/>
              </a:rPr>
              <a:t>A Look Back</a:t>
            </a:r>
          </a:p>
          <a:p>
            <a:pPr marL="285750" indent="-285750">
              <a:buFont typeface="Arial" charset="0"/>
              <a:buChar char="•"/>
            </a:pPr>
            <a:r>
              <a:rPr lang="en-US" b="1" dirty="0">
                <a:latin typeface="Gotham Book" charset="0"/>
                <a:ea typeface="Gotham Book" charset="0"/>
                <a:cs typeface="Gotham Book" charset="0"/>
              </a:rPr>
              <a:t>Introduction of the Staff</a:t>
            </a:r>
          </a:p>
          <a:p>
            <a:pPr marL="285750" indent="-285750">
              <a:buFont typeface="Arial" charset="0"/>
              <a:buChar char="•"/>
            </a:pPr>
            <a:r>
              <a:rPr lang="en-US" b="1" dirty="0">
                <a:latin typeface="Gotham Book" charset="0"/>
                <a:ea typeface="Gotham Book" charset="0"/>
                <a:cs typeface="Gotham Book" charset="0"/>
              </a:rPr>
              <a:t>Ask For Volunteers Where Needed</a:t>
            </a:r>
          </a:p>
          <a:p>
            <a:pPr marL="285750" indent="-285750">
              <a:buFont typeface="Arial" charset="0"/>
              <a:buChar char="•"/>
            </a:pPr>
            <a:r>
              <a:rPr lang="en-US" b="1" dirty="0">
                <a:latin typeface="Gotham Book" charset="0"/>
                <a:ea typeface="Gotham Book" charset="0"/>
                <a:cs typeface="Gotham Book" charset="0"/>
              </a:rPr>
              <a:t>Scheduling</a:t>
            </a:r>
          </a:p>
          <a:p>
            <a:pPr marL="285750" indent="-285750">
              <a:buFont typeface="Arial" charset="0"/>
              <a:buChar char="•"/>
            </a:pPr>
            <a:r>
              <a:rPr lang="en-US" b="1" dirty="0">
                <a:latin typeface="Gotham Book" charset="0"/>
                <a:ea typeface="Gotham Book" charset="0"/>
                <a:cs typeface="Gotham Book" charset="0"/>
              </a:rPr>
              <a:t>Rain And Weather Policy </a:t>
            </a:r>
          </a:p>
          <a:p>
            <a:pPr marL="285750" indent="-285750">
              <a:buFont typeface="Arial" charset="0"/>
              <a:buChar char="•"/>
            </a:pPr>
            <a:r>
              <a:rPr lang="en-US" b="1" dirty="0">
                <a:latin typeface="Gotham Book" charset="0"/>
                <a:ea typeface="Gotham Book" charset="0"/>
                <a:cs typeface="Gotham Book" charset="0"/>
              </a:rPr>
              <a:t>Communication Tools</a:t>
            </a:r>
          </a:p>
          <a:p>
            <a:pPr marL="285750" indent="-285750">
              <a:buFont typeface="Arial" charset="0"/>
              <a:buChar char="•"/>
            </a:pPr>
            <a:r>
              <a:rPr lang="en-US" b="1" dirty="0">
                <a:latin typeface="Gotham Book" charset="0"/>
                <a:ea typeface="Gotham Book" charset="0"/>
                <a:cs typeface="Gotham Book" charset="0"/>
              </a:rPr>
              <a:t>Communication Policy</a:t>
            </a:r>
          </a:p>
          <a:p>
            <a:pPr marL="285750" indent="-285750">
              <a:buFont typeface="Arial" charset="0"/>
              <a:buChar char="•"/>
            </a:pPr>
            <a:r>
              <a:rPr lang="en-US" b="1" dirty="0">
                <a:latin typeface="Gotham Book" charset="0"/>
                <a:ea typeface="Gotham Book" charset="0"/>
                <a:cs typeface="Gotham Book" charset="0"/>
              </a:rPr>
              <a:t>Uniform And Attire Policy</a:t>
            </a:r>
          </a:p>
          <a:p>
            <a:pPr marL="285750" indent="-285750">
              <a:buFont typeface="Arial" charset="0"/>
              <a:buChar char="•"/>
            </a:pPr>
            <a:r>
              <a:rPr lang="en-US" b="1" dirty="0">
                <a:latin typeface="Gotham Book" charset="0"/>
                <a:ea typeface="Gotham Book" charset="0"/>
                <a:cs typeface="Gotham Book" charset="0"/>
              </a:rPr>
              <a:t>Practice Expectations</a:t>
            </a:r>
          </a:p>
          <a:p>
            <a:pPr marL="285750" indent="-285750">
              <a:buFont typeface="Arial" charset="0"/>
              <a:buChar char="•"/>
            </a:pPr>
            <a:r>
              <a:rPr lang="en-US" b="1" dirty="0">
                <a:latin typeface="Gotham Book" charset="0"/>
                <a:ea typeface="Gotham Book" charset="0"/>
                <a:cs typeface="Gotham Book" charset="0"/>
              </a:rPr>
              <a:t>Playing Time Expectations</a:t>
            </a:r>
          </a:p>
          <a:p>
            <a:pPr marL="285750" indent="-285750">
              <a:buFont typeface="Arial" charset="0"/>
              <a:buChar char="•"/>
            </a:pPr>
            <a:r>
              <a:rPr lang="en-US" b="1" dirty="0">
                <a:latin typeface="Gotham Book" charset="0"/>
                <a:ea typeface="Gotham Book" charset="0"/>
                <a:cs typeface="Gotham Book" charset="0"/>
              </a:rPr>
              <a:t>Team Information Package</a:t>
            </a:r>
          </a:p>
          <a:p>
            <a:pPr marL="285750" indent="-285750">
              <a:buFont typeface="Arial" charset="0"/>
              <a:buChar char="•"/>
            </a:pPr>
            <a:r>
              <a:rPr lang="en-US" b="1" dirty="0">
                <a:latin typeface="Gotham Book" charset="0"/>
                <a:ea typeface="Gotham Book" charset="0"/>
                <a:cs typeface="Gotham Book" charset="0"/>
              </a:rPr>
              <a:t>Commitment Pledge / Include Players Fees And Fundraiser Obligations</a:t>
            </a:r>
          </a:p>
          <a:p>
            <a:pPr marL="285750" indent="-285750">
              <a:buFont typeface="Arial" charset="0"/>
              <a:buChar char="•"/>
            </a:pPr>
            <a:r>
              <a:rPr lang="en-US" b="1" dirty="0">
                <a:latin typeface="Gotham Book" charset="0"/>
                <a:ea typeface="Gotham Book" charset="0"/>
                <a:cs typeface="Gotham Book" charset="0"/>
              </a:rPr>
              <a:t>General Philosophy / General X &amp; O’s Discussion</a:t>
            </a:r>
          </a:p>
          <a:p>
            <a:pPr marL="285750" indent="-285750">
              <a:buFont typeface="Arial" charset="0"/>
              <a:buChar char="•"/>
            </a:pPr>
            <a:r>
              <a:rPr lang="en-US" b="1" dirty="0">
                <a:latin typeface="Gotham Book" charset="0"/>
                <a:ea typeface="Gotham Book" charset="0"/>
                <a:cs typeface="Gotham Book" charset="0"/>
              </a:rPr>
              <a:t>Keys To Success</a:t>
            </a:r>
          </a:p>
          <a:p>
            <a:pPr marL="285750" indent="-285750">
              <a:buFont typeface="Arial" charset="0"/>
              <a:buChar char="•"/>
            </a:pPr>
            <a:r>
              <a:rPr lang="en-US" b="1" dirty="0">
                <a:latin typeface="Gotham Book" charset="0"/>
                <a:ea typeface="Gotham Book" charset="0"/>
                <a:cs typeface="Gotham Book" charset="0"/>
              </a:rPr>
              <a:t>Final Request And Close</a:t>
            </a:r>
          </a:p>
          <a:p>
            <a:pPr marL="285750" indent="-285750">
              <a:buFont typeface="Arial" charset="0"/>
              <a:buChar char="•"/>
            </a:pPr>
            <a:endParaRPr lang="en-US" sz="1400" b="1" dirty="0">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5735866"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 Meeting Agenda</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28078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590241"/>
            <a:ext cx="10558555" cy="1384995"/>
          </a:xfrm>
          <a:prstGeom prst="rect">
            <a:avLst/>
          </a:prstGeom>
        </p:spPr>
        <p:txBody>
          <a:bodyPr wrap="square">
            <a:spAutoFit/>
          </a:bodyPr>
          <a:lstStyle/>
          <a:p>
            <a:pPr algn="ctr"/>
            <a:r>
              <a:rPr lang="en-US" sz="2800" b="1" dirty="0">
                <a:latin typeface="Gotham Book" charset="0"/>
                <a:ea typeface="Gotham Book" charset="0"/>
                <a:cs typeface="Gotham Book" charset="0"/>
              </a:rPr>
              <a:t>The following slides can be used as a template for you to edit and use during your parents meeting</a:t>
            </a:r>
          </a:p>
          <a:p>
            <a:r>
              <a:rPr lang="en-US" sz="2800" b="1" dirty="0">
                <a:latin typeface="Gotham Book" charset="0"/>
                <a:ea typeface="Gotham Book" charset="0"/>
                <a:cs typeface="Gotham Book" charset="0"/>
              </a:rPr>
              <a:t>	</a:t>
            </a: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3010761"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Example</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563406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590241"/>
            <a:ext cx="11682549" cy="3908762"/>
          </a:xfrm>
          <a:prstGeom prst="rect">
            <a:avLst/>
          </a:prstGeom>
        </p:spPr>
        <p:txBody>
          <a:bodyPr wrap="square">
            <a:spAutoFit/>
          </a:bodyPr>
          <a:lstStyle/>
          <a:p>
            <a:pPr algn="ctr"/>
            <a:r>
              <a:rPr lang="en-US" sz="2800" b="1" dirty="0">
                <a:solidFill>
                  <a:srgbClr val="000000"/>
                </a:solidFill>
                <a:latin typeface="Gotham Book" charset="0"/>
                <a:ea typeface="Gotham Book" charset="0"/>
                <a:cs typeface="Gotham Book" charset="0"/>
              </a:rPr>
              <a:t>A Look Back - Past 2 seasons: </a:t>
            </a:r>
          </a:p>
          <a:p>
            <a:endParaRPr lang="en-US" sz="1400" b="1" u="sng" dirty="0">
              <a:solidFill>
                <a:srgbClr val="000000"/>
              </a:solidFill>
              <a:latin typeface="Gotham Book" charset="0"/>
              <a:ea typeface="Gotham Book" charset="0"/>
              <a:cs typeface="Gotham Book" charset="0"/>
            </a:endParaRPr>
          </a:p>
          <a:p>
            <a:r>
              <a:rPr lang="en-US" b="1" u="sng" dirty="0">
                <a:solidFill>
                  <a:srgbClr val="000000"/>
                </a:solidFill>
                <a:latin typeface="Gotham Book" charset="0"/>
                <a:ea typeface="Gotham Book" charset="0"/>
                <a:cs typeface="Gotham Book" charset="0"/>
              </a:rPr>
              <a:t>Our Offense:</a:t>
            </a:r>
          </a:p>
          <a:p>
            <a:pPr marL="285750" indent="-285750">
              <a:buFont typeface="Arial" panose="020B0604020202020204" pitchFamily="34" charset="0"/>
              <a:buChar char="•"/>
            </a:pPr>
            <a:r>
              <a:rPr lang="en-US" dirty="0">
                <a:solidFill>
                  <a:srgbClr val="000000"/>
                </a:solidFill>
                <a:latin typeface="Gotham Book" charset="0"/>
                <a:ea typeface="Gotham Book" charset="0"/>
                <a:cs typeface="Gotham Book" charset="0"/>
              </a:rPr>
              <a:t>Scored over 800 points in the past 20 games</a:t>
            </a:r>
          </a:p>
          <a:p>
            <a:pPr marL="285750" indent="-285750">
              <a:buFont typeface="Arial" panose="020B0604020202020204" pitchFamily="34" charset="0"/>
              <a:buChar char="•"/>
            </a:pPr>
            <a:r>
              <a:rPr lang="en-US" dirty="0">
                <a:solidFill>
                  <a:srgbClr val="000000"/>
                </a:solidFill>
                <a:latin typeface="Gotham Book" charset="0"/>
                <a:ea typeface="Gotham Book" charset="0"/>
                <a:cs typeface="Gotham Book" charset="0"/>
              </a:rPr>
              <a:t>Averaged 40+ points per game</a:t>
            </a:r>
          </a:p>
          <a:p>
            <a:pPr marL="285750" indent="-285750">
              <a:buFont typeface="Arial" panose="020B0604020202020204" pitchFamily="34" charset="0"/>
              <a:buChar char="•"/>
            </a:pPr>
            <a:r>
              <a:rPr lang="en-US" dirty="0">
                <a:solidFill>
                  <a:srgbClr val="000000"/>
                </a:solidFill>
                <a:latin typeface="Gotham Book" charset="0"/>
                <a:ea typeface="Gotham Book" charset="0"/>
                <a:cs typeface="Gotham Book" charset="0"/>
              </a:rPr>
              <a:t>Averaged Over 4,000 plus yards per season (400 plus yards per game)</a:t>
            </a:r>
          </a:p>
          <a:p>
            <a:endParaRPr lang="en-US" i="1" dirty="0">
              <a:solidFill>
                <a:srgbClr val="000000"/>
              </a:solidFill>
              <a:latin typeface="Gotham Book" charset="0"/>
              <a:ea typeface="Gotham Book" charset="0"/>
              <a:cs typeface="Gotham Book" charset="0"/>
            </a:endParaRPr>
          </a:p>
          <a:p>
            <a:r>
              <a:rPr lang="en-US" dirty="0">
                <a:solidFill>
                  <a:srgbClr val="000000"/>
                </a:solidFill>
                <a:latin typeface="Gotham Book" charset="0"/>
                <a:ea typeface="Gotham Book" charset="0"/>
                <a:cs typeface="Gotham Book" charset="0"/>
              </a:rPr>
              <a:t>** Last Year -  We had 14 different players score a TD.</a:t>
            </a:r>
          </a:p>
          <a:p>
            <a:endParaRPr lang="en-US" b="1" dirty="0">
              <a:solidFill>
                <a:srgbClr val="000000"/>
              </a:solidFill>
              <a:latin typeface="Gotham Book" charset="0"/>
              <a:ea typeface="Gotham Book" charset="0"/>
              <a:cs typeface="Gotham Book" charset="0"/>
            </a:endParaRPr>
          </a:p>
          <a:p>
            <a:r>
              <a:rPr lang="en-US" b="1" u="sng" dirty="0">
                <a:solidFill>
                  <a:srgbClr val="000000"/>
                </a:solidFill>
                <a:latin typeface="Gotham Book" charset="0"/>
                <a:ea typeface="Gotham Book" charset="0"/>
                <a:cs typeface="Gotham Book" charset="0"/>
              </a:rPr>
              <a:t>Our Defense: </a:t>
            </a:r>
          </a:p>
          <a:p>
            <a:pPr marL="285750" indent="-285750">
              <a:buFont typeface="Arial" panose="020B0604020202020204" pitchFamily="34" charset="0"/>
              <a:buChar char="•"/>
            </a:pPr>
            <a:r>
              <a:rPr lang="en-US" dirty="0">
                <a:solidFill>
                  <a:srgbClr val="000000"/>
                </a:solidFill>
                <a:latin typeface="Gotham Book" charset="0"/>
                <a:ea typeface="Gotham Book" charset="0"/>
                <a:cs typeface="Gotham Book" charset="0"/>
              </a:rPr>
              <a:t>Allowed 106 pts in the past 20 games.</a:t>
            </a:r>
          </a:p>
          <a:p>
            <a:pPr marL="285750" indent="-285750">
              <a:buFont typeface="Arial" panose="020B0604020202020204" pitchFamily="34" charset="0"/>
              <a:buChar char="•"/>
            </a:pPr>
            <a:r>
              <a:rPr lang="en-US" dirty="0">
                <a:solidFill>
                  <a:srgbClr val="000000"/>
                </a:solidFill>
                <a:latin typeface="Gotham Book" charset="0"/>
                <a:ea typeface="Gotham Book" charset="0"/>
                <a:cs typeface="Gotham Book" charset="0"/>
              </a:rPr>
              <a:t>Allowed 5.3 points per game average.</a:t>
            </a:r>
          </a:p>
          <a:p>
            <a:pPr marL="285750" indent="-285750">
              <a:buFont typeface="Arial" panose="020B0604020202020204" pitchFamily="34" charset="0"/>
              <a:buChar char="•"/>
            </a:pPr>
            <a:r>
              <a:rPr lang="en-US" dirty="0">
                <a:solidFill>
                  <a:srgbClr val="000000"/>
                </a:solidFill>
                <a:latin typeface="Gotham Book" charset="0"/>
                <a:ea typeface="Gotham Book" charset="0"/>
                <a:cs typeface="Gotham Book" charset="0"/>
              </a:rPr>
              <a:t>Led the league in tackles for loss.</a:t>
            </a: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4265911"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A Look Back</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173158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590241"/>
            <a:ext cx="11682549" cy="4616648"/>
          </a:xfrm>
          <a:prstGeom prst="rect">
            <a:avLst/>
          </a:prstGeom>
        </p:spPr>
        <p:txBody>
          <a:bodyPr wrap="square">
            <a:spAutoFit/>
          </a:bodyPr>
          <a:lstStyle/>
          <a:p>
            <a:r>
              <a:rPr lang="en-US" sz="1400" b="1" u="sng" dirty="0">
                <a:solidFill>
                  <a:srgbClr val="000000"/>
                </a:solidFill>
                <a:latin typeface="Gotham Book" charset="0"/>
                <a:ea typeface="Gotham Book" charset="0"/>
                <a:cs typeface="Gotham Book" charset="0"/>
              </a:rPr>
              <a:t>Assistant Coaches:</a:t>
            </a:r>
          </a:p>
          <a:p>
            <a:r>
              <a:rPr lang="en-US" sz="1400" dirty="0">
                <a:solidFill>
                  <a:srgbClr val="000000"/>
                </a:solidFill>
                <a:latin typeface="Gotham Book" charset="0"/>
                <a:ea typeface="Gotham Book" charset="0"/>
                <a:cs typeface="Gotham Book" charset="0"/>
              </a:rPr>
              <a:t>List here</a:t>
            </a:r>
          </a:p>
          <a:p>
            <a:endParaRPr lang="en-US" sz="1400" dirty="0">
              <a:solidFill>
                <a:srgbClr val="000000"/>
              </a:solidFill>
              <a:latin typeface="Gotham Book" charset="0"/>
              <a:ea typeface="Gotham Book" charset="0"/>
              <a:cs typeface="Gotham Book" charset="0"/>
            </a:endParaRPr>
          </a:p>
          <a:p>
            <a:r>
              <a:rPr lang="en-US" sz="1400" b="1" u="sng" dirty="0">
                <a:solidFill>
                  <a:srgbClr val="000000"/>
                </a:solidFill>
                <a:latin typeface="Gotham Book" charset="0"/>
                <a:ea typeface="Gotham Book" charset="0"/>
                <a:cs typeface="Gotham Book" charset="0"/>
              </a:rPr>
              <a:t>Trainers and Training Staff:</a:t>
            </a:r>
          </a:p>
          <a:p>
            <a:r>
              <a:rPr lang="en-US" sz="1400" dirty="0">
                <a:solidFill>
                  <a:srgbClr val="000000"/>
                </a:solidFill>
                <a:latin typeface="Gotham Book" charset="0"/>
                <a:ea typeface="Gotham Book" charset="0"/>
                <a:cs typeface="Gotham Book" charset="0"/>
              </a:rPr>
              <a:t>List here</a:t>
            </a:r>
          </a:p>
          <a:p>
            <a:endParaRPr lang="en-US" sz="1400" b="1" u="sng" dirty="0">
              <a:solidFill>
                <a:srgbClr val="000000"/>
              </a:solidFill>
              <a:latin typeface="Gotham Book" charset="0"/>
              <a:ea typeface="Gotham Book" charset="0"/>
              <a:cs typeface="Gotham Book" charset="0"/>
            </a:endParaRPr>
          </a:p>
          <a:p>
            <a:r>
              <a:rPr lang="en-US" sz="1400" b="1" u="sng" dirty="0">
                <a:solidFill>
                  <a:srgbClr val="000000"/>
                </a:solidFill>
                <a:latin typeface="Gotham Book" charset="0"/>
                <a:ea typeface="Gotham Book" charset="0"/>
                <a:cs typeface="Gotham Book" charset="0"/>
              </a:rPr>
              <a:t>Team Coordinators: </a:t>
            </a:r>
          </a:p>
          <a:p>
            <a:r>
              <a:rPr lang="en-US" sz="1400" dirty="0">
                <a:solidFill>
                  <a:srgbClr val="000000"/>
                </a:solidFill>
                <a:latin typeface="Gotham Book" charset="0"/>
                <a:ea typeface="Gotham Book" charset="0"/>
                <a:cs typeface="Gotham Book" charset="0"/>
              </a:rPr>
              <a:t>List here</a:t>
            </a:r>
          </a:p>
          <a:p>
            <a:endParaRPr lang="en-US" sz="1400" b="1" dirty="0">
              <a:solidFill>
                <a:srgbClr val="000000"/>
              </a:solidFill>
              <a:latin typeface="Gotham Book" charset="0"/>
              <a:ea typeface="Gotham Book" charset="0"/>
              <a:cs typeface="Gotham Book" charset="0"/>
            </a:endParaRPr>
          </a:p>
          <a:p>
            <a:r>
              <a:rPr lang="en-US" sz="1400" b="1" u="sng" dirty="0">
                <a:solidFill>
                  <a:srgbClr val="000000"/>
                </a:solidFill>
                <a:latin typeface="Gotham Book" charset="0"/>
                <a:ea typeface="Gotham Book" charset="0"/>
                <a:cs typeface="Gotham Book" charset="0"/>
              </a:rPr>
              <a:t>Board Members:</a:t>
            </a:r>
          </a:p>
          <a:p>
            <a:r>
              <a:rPr lang="en-US" sz="1400" dirty="0">
                <a:solidFill>
                  <a:srgbClr val="000000"/>
                </a:solidFill>
                <a:latin typeface="Gotham Book" charset="0"/>
                <a:ea typeface="Gotham Book" charset="0"/>
                <a:cs typeface="Gotham Book" charset="0"/>
              </a:rPr>
              <a:t>List here</a:t>
            </a:r>
          </a:p>
          <a:p>
            <a:endParaRPr lang="en-US" sz="1400" b="1" dirty="0">
              <a:solidFill>
                <a:srgbClr val="000000"/>
              </a:solidFill>
              <a:latin typeface="Gotham Book" charset="0"/>
              <a:ea typeface="Gotham Book" charset="0"/>
              <a:cs typeface="Gotham Book" charset="0"/>
            </a:endParaRPr>
          </a:p>
          <a:p>
            <a:r>
              <a:rPr lang="en-US" sz="1400" b="1" u="sng" dirty="0">
                <a:solidFill>
                  <a:srgbClr val="000000"/>
                </a:solidFill>
                <a:latin typeface="Gotham Book" charset="0"/>
                <a:ea typeface="Gotham Book" charset="0"/>
                <a:cs typeface="Gotham Book" charset="0"/>
              </a:rPr>
              <a:t>Voice of the Falcons /Announcer: </a:t>
            </a:r>
          </a:p>
          <a:p>
            <a:r>
              <a:rPr lang="en-US" sz="1400" dirty="0">
                <a:solidFill>
                  <a:srgbClr val="000000"/>
                </a:solidFill>
                <a:latin typeface="Gotham Book" charset="0"/>
                <a:ea typeface="Gotham Book" charset="0"/>
                <a:cs typeface="Gotham Book" charset="0"/>
              </a:rPr>
              <a:t>List here</a:t>
            </a:r>
          </a:p>
          <a:p>
            <a:endParaRPr lang="en-US" sz="1400" b="1" dirty="0">
              <a:solidFill>
                <a:srgbClr val="000000"/>
              </a:solidFill>
              <a:latin typeface="Gotham Book" charset="0"/>
              <a:ea typeface="Gotham Book" charset="0"/>
              <a:cs typeface="Gotham Book" charset="0"/>
            </a:endParaRPr>
          </a:p>
          <a:p>
            <a:r>
              <a:rPr lang="en-US" sz="1400" b="1" u="sng" dirty="0">
                <a:solidFill>
                  <a:srgbClr val="000000"/>
                </a:solidFill>
                <a:latin typeface="Gotham Book" charset="0"/>
                <a:ea typeface="Gotham Book" charset="0"/>
                <a:cs typeface="Gotham Book" charset="0"/>
              </a:rPr>
              <a:t>Videographer:</a:t>
            </a:r>
          </a:p>
          <a:p>
            <a:r>
              <a:rPr lang="en-US" sz="1400" dirty="0">
                <a:solidFill>
                  <a:srgbClr val="000000"/>
                </a:solidFill>
                <a:latin typeface="Gotham Book" charset="0"/>
                <a:ea typeface="Gotham Book" charset="0"/>
                <a:cs typeface="Gotham Book" charset="0"/>
              </a:rPr>
              <a:t>List here</a:t>
            </a:r>
          </a:p>
          <a:p>
            <a:endParaRPr lang="en-US" sz="1400" b="1" dirty="0">
              <a:solidFill>
                <a:srgbClr val="000000"/>
              </a:solidFill>
              <a:latin typeface="Gotham Book" charset="0"/>
              <a:ea typeface="Gotham Book" charset="0"/>
              <a:cs typeface="Gotham Book" charset="0"/>
            </a:endParaRPr>
          </a:p>
          <a:p>
            <a:r>
              <a:rPr lang="en-US" sz="1400" b="1" u="sng" dirty="0">
                <a:solidFill>
                  <a:srgbClr val="000000"/>
                </a:solidFill>
                <a:latin typeface="Gotham Book" charset="0"/>
                <a:ea typeface="Gotham Book" charset="0"/>
                <a:cs typeface="Gotham Book" charset="0"/>
              </a:rPr>
              <a:t>Photographer:</a:t>
            </a:r>
          </a:p>
          <a:p>
            <a:r>
              <a:rPr lang="en-US" sz="1400" dirty="0">
                <a:solidFill>
                  <a:srgbClr val="000000"/>
                </a:solidFill>
                <a:latin typeface="Gotham Book" charset="0"/>
                <a:ea typeface="Gotham Book" charset="0"/>
                <a:cs typeface="Gotham Book" charset="0"/>
              </a:rPr>
              <a:t>List here</a:t>
            </a:r>
          </a:p>
          <a:p>
            <a:endParaRPr lang="en-US" sz="1400" dirty="0">
              <a:solidFill>
                <a:srgbClr val="000000"/>
              </a:solidFill>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4602542"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Introductions</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314451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590241"/>
            <a:ext cx="11682549" cy="3508653"/>
          </a:xfrm>
          <a:prstGeom prst="rect">
            <a:avLst/>
          </a:prstGeom>
        </p:spPr>
        <p:txBody>
          <a:bodyPr wrap="square">
            <a:spAutoFit/>
          </a:bodyPr>
          <a:lstStyle/>
          <a:p>
            <a:r>
              <a:rPr lang="en-US" dirty="0">
                <a:solidFill>
                  <a:srgbClr val="000000"/>
                </a:solidFill>
                <a:latin typeface="Gotham Book" charset="0"/>
                <a:ea typeface="Gotham Book" charset="0"/>
                <a:cs typeface="Gotham Book" charset="0"/>
              </a:rPr>
              <a:t>Ask for the volunteers needed through the course of the the season</a:t>
            </a:r>
          </a:p>
          <a:p>
            <a:endParaRPr lang="en-US" b="1" dirty="0">
              <a:solidFill>
                <a:srgbClr val="000000"/>
              </a:solidFill>
              <a:latin typeface="Gotham Book" charset="0"/>
              <a:ea typeface="Gotham Book" charset="0"/>
              <a:cs typeface="Gotham Book" charset="0"/>
            </a:endParaRPr>
          </a:p>
          <a:p>
            <a:r>
              <a:rPr lang="en-US" b="1" u="sng" dirty="0">
                <a:solidFill>
                  <a:srgbClr val="000000"/>
                </a:solidFill>
                <a:latin typeface="Gotham Book" charset="0"/>
                <a:ea typeface="Gotham Book" charset="0"/>
                <a:cs typeface="Gotham Book" charset="0"/>
              </a:rPr>
              <a:t>Sample Roles:</a:t>
            </a:r>
          </a:p>
          <a:p>
            <a:r>
              <a:rPr lang="en-US" dirty="0">
                <a:latin typeface="Gotham Book" charset="0"/>
                <a:ea typeface="Gotham Book" charset="0"/>
                <a:cs typeface="Gotham Book" charset="0"/>
              </a:rPr>
              <a:t>Chain Gang on gameday </a:t>
            </a:r>
          </a:p>
          <a:p>
            <a:r>
              <a:rPr lang="en-US" dirty="0">
                <a:latin typeface="Gotham Book" charset="0"/>
                <a:ea typeface="Gotham Book" charset="0"/>
                <a:cs typeface="Gotham Book" charset="0"/>
              </a:rPr>
              <a:t>Field maintenance or set up </a:t>
            </a:r>
          </a:p>
          <a:p>
            <a:r>
              <a:rPr lang="en-US" dirty="0">
                <a:latin typeface="Gotham Book" charset="0"/>
                <a:ea typeface="Gotham Book" charset="0"/>
                <a:cs typeface="Gotham Book" charset="0"/>
              </a:rPr>
              <a:t>Pre Game meals</a:t>
            </a:r>
          </a:p>
          <a:p>
            <a:r>
              <a:rPr lang="en-US" dirty="0">
                <a:latin typeface="Gotham Book" charset="0"/>
                <a:ea typeface="Gotham Book" charset="0"/>
                <a:cs typeface="Gotham Book" charset="0"/>
              </a:rPr>
              <a:t>Booster Club roles</a:t>
            </a:r>
          </a:p>
          <a:p>
            <a:r>
              <a:rPr lang="en-US" dirty="0">
                <a:latin typeface="Gotham Book" charset="0"/>
                <a:ea typeface="Gotham Book" charset="0"/>
                <a:cs typeface="Gotham Book" charset="0"/>
              </a:rPr>
              <a:t>Announcers</a:t>
            </a:r>
          </a:p>
          <a:p>
            <a:r>
              <a:rPr lang="en-US" dirty="0">
                <a:latin typeface="Gotham Book" charset="0"/>
                <a:ea typeface="Gotham Book" charset="0"/>
                <a:cs typeface="Gotham Book" charset="0"/>
              </a:rPr>
              <a:t>Videographer</a:t>
            </a:r>
          </a:p>
          <a:p>
            <a:r>
              <a:rPr lang="en-US" dirty="0">
                <a:latin typeface="Gotham Book" charset="0"/>
                <a:ea typeface="Gotham Book" charset="0"/>
                <a:cs typeface="Gotham Book" charset="0"/>
              </a:rPr>
              <a:t>Photographer</a:t>
            </a:r>
          </a:p>
          <a:p>
            <a:endParaRPr lang="en-US" sz="1400" dirty="0">
              <a:latin typeface="Gotham Book" charset="0"/>
              <a:ea typeface="Gotham Book" charset="0"/>
              <a:cs typeface="Gotham Book" charset="0"/>
            </a:endParaRPr>
          </a:p>
          <a:p>
            <a:endParaRPr lang="en-US" sz="1400" dirty="0">
              <a:solidFill>
                <a:srgbClr val="000000"/>
              </a:solidFill>
              <a:latin typeface="Gotham Book" charset="0"/>
              <a:ea typeface="Gotham Book" charset="0"/>
              <a:cs typeface="Gotham Book" charset="0"/>
            </a:endParaRPr>
          </a:p>
          <a:p>
            <a:endParaRPr lang="en-US" sz="1400" dirty="0">
              <a:solidFill>
                <a:srgbClr val="000000"/>
              </a:solidFill>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6465231"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Volunteers Needed</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717932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590241"/>
            <a:ext cx="10558555" cy="523220"/>
          </a:xfrm>
          <a:prstGeom prst="rect">
            <a:avLst/>
          </a:prstGeom>
        </p:spPr>
        <p:txBody>
          <a:bodyPr wrap="square">
            <a:spAutoFit/>
          </a:bodyPr>
          <a:lstStyle/>
          <a:p>
            <a:pPr algn="ctr"/>
            <a:r>
              <a:rPr lang="en-US" sz="2800" b="1" dirty="0">
                <a:solidFill>
                  <a:srgbClr val="000000"/>
                </a:solidFill>
                <a:latin typeface="Gotham Book" charset="0"/>
                <a:ea typeface="Gotham Book" charset="0"/>
                <a:cs typeface="Gotham Book" charset="0"/>
              </a:rPr>
              <a:t>Provide a calendar and schedule for the season </a:t>
            </a:r>
            <a:endParaRPr lang="en-US" sz="2800" b="1" dirty="0">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3183885"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Schedule</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9804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3264" y="1590241"/>
            <a:ext cx="11682549" cy="307777"/>
          </a:xfrm>
          <a:prstGeom prst="rect">
            <a:avLst/>
          </a:prstGeom>
        </p:spPr>
        <p:txBody>
          <a:bodyPr wrap="square">
            <a:spAutoFit/>
          </a:bodyPr>
          <a:lstStyle/>
          <a:p>
            <a:r>
              <a:rPr lang="en-US" sz="1400" dirty="0">
                <a:solidFill>
                  <a:srgbClr val="000000"/>
                </a:solidFill>
                <a:latin typeface="Gotham Book" charset="0"/>
                <a:ea typeface="Gotham Book" charset="0"/>
                <a:cs typeface="Gotham Book" charset="0"/>
              </a:rPr>
              <a:t>Establish your own policy. But here is our example:</a:t>
            </a:r>
            <a:endParaRPr lang="en-US" sz="1400" dirty="0">
              <a:latin typeface="Gotham Book" charset="0"/>
              <a:ea typeface="Gotham Book" charset="0"/>
              <a:cs typeface="Gotham Book" charset="0"/>
            </a:endParaRPr>
          </a:p>
        </p:txBody>
      </p:sp>
      <p:sp>
        <p:nvSpPr>
          <p:cNvPr id="3" name="Footer Placeholder 2"/>
          <p:cNvSpPr>
            <a:spLocks noGrp="1"/>
          </p:cNvSpPr>
          <p:nvPr>
            <p:ph type="ftr" sz="quarter" idx="11"/>
          </p:nvPr>
        </p:nvSpPr>
        <p:spPr/>
        <p:txBody>
          <a:bodyPr/>
          <a:lstStyle/>
          <a:p>
            <a:r>
              <a:rPr lang="en-US"/>
              <a:t>Copyright 2017 Calloway Football / Calloway Football Network</a:t>
            </a:r>
            <a:endParaRPr lang="en-US" dirty="0"/>
          </a:p>
        </p:txBody>
      </p:sp>
      <p:sp>
        <p:nvSpPr>
          <p:cNvPr id="2" name="Rectangle 1"/>
          <p:cNvSpPr/>
          <p:nvPr/>
        </p:nvSpPr>
        <p:spPr>
          <a:xfrm>
            <a:off x="293451" y="263899"/>
            <a:ext cx="10638368" cy="865704"/>
          </a:xfrm>
          <a:prstGeom prst="rect">
            <a:avLst/>
          </a:prstGeom>
          <a:solidFill>
            <a:srgbClr val="192E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3264" y="238239"/>
            <a:ext cx="8225329" cy="861774"/>
          </a:xfrm>
          <a:prstGeom prst="rect">
            <a:avLst/>
          </a:prstGeom>
        </p:spPr>
        <p:txBody>
          <a:bodyPr wrap="none">
            <a:spAutoFit/>
          </a:bodyPr>
          <a:lstStyle/>
          <a:p>
            <a:r>
              <a:rPr lang="en-US" sz="5000" b="1" dirty="0">
                <a:solidFill>
                  <a:schemeClr val="bg1"/>
                </a:solidFill>
                <a:latin typeface="Gotham Black" charset="0"/>
                <a:ea typeface="Gotham Black" charset="0"/>
                <a:cs typeface="Gotham Black" charset="0"/>
              </a:rPr>
              <a:t>Rain and Weather Policy</a:t>
            </a:r>
            <a:endParaRPr lang="en-US" sz="5000" dirty="0">
              <a:solidFill>
                <a:schemeClr val="bg1"/>
              </a:solidFill>
              <a:latin typeface="Gotham Black" charset="0"/>
              <a:ea typeface="Gotham Black" charset="0"/>
              <a:cs typeface="Gotham Black"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5989" y="6121651"/>
            <a:ext cx="599824" cy="599824"/>
          </a:xfrm>
          <a:prstGeom prst="rect">
            <a:avLst/>
          </a:prstGeom>
          <a:effectLst>
            <a:outerShdw blurRad="50800" dist="38100" dir="5400000" algn="t" rotWithShape="0">
              <a:prstClr val="black">
                <a:alpha val="40000"/>
              </a:prstClr>
            </a:outerShdw>
          </a:effectLst>
        </p:spPr>
      </p:pic>
      <p:sp>
        <p:nvSpPr>
          <p:cNvPr id="5" name="TextBox 4"/>
          <p:cNvSpPr txBox="1"/>
          <p:nvPr/>
        </p:nvSpPr>
        <p:spPr>
          <a:xfrm>
            <a:off x="1634432" y="2075543"/>
            <a:ext cx="8923136" cy="2800767"/>
          </a:xfrm>
          <a:prstGeom prst="rect">
            <a:avLst/>
          </a:prstGeom>
          <a:noFill/>
        </p:spPr>
        <p:txBody>
          <a:bodyPr wrap="square" rtlCol="0">
            <a:spAutoFit/>
          </a:bodyPr>
          <a:lstStyle/>
          <a:p>
            <a:pPr algn="ctr"/>
            <a:r>
              <a:rPr lang="en-US" b="1" i="1" u="sng" dirty="0">
                <a:solidFill>
                  <a:srgbClr val="000000"/>
                </a:solidFill>
                <a:latin typeface="Gotham Medium" charset="0"/>
                <a:ea typeface="Gotham Medium" charset="0"/>
                <a:cs typeface="Gotham Medium" charset="0"/>
              </a:rPr>
              <a:t>ALWAYS assume we ARE practicing. </a:t>
            </a:r>
          </a:p>
          <a:p>
            <a:endParaRPr lang="en-US" dirty="0">
              <a:solidFill>
                <a:srgbClr val="000000"/>
              </a:solidFill>
              <a:latin typeface="Gotham Book" charset="0"/>
              <a:ea typeface="Gotham Book" charset="0"/>
              <a:cs typeface="Gotham Book" charset="0"/>
            </a:endParaRPr>
          </a:p>
          <a:p>
            <a:pPr marL="457200" indent="-457200">
              <a:buFont typeface="Arial"/>
              <a:buChar char="•"/>
            </a:pPr>
            <a:r>
              <a:rPr lang="en-US" dirty="0">
                <a:solidFill>
                  <a:srgbClr val="000000"/>
                </a:solidFill>
                <a:latin typeface="Gotham Book" charset="0"/>
                <a:ea typeface="Gotham Book" charset="0"/>
                <a:cs typeface="Gotham Book" charset="0"/>
              </a:rPr>
              <a:t>I will always send a team communication if practice is delayed or cancelled.  If NO communication - please arrive ready to practice.</a:t>
            </a:r>
          </a:p>
          <a:p>
            <a:pPr marL="457200" indent="-457200">
              <a:buFont typeface="Arial"/>
              <a:buChar char="•"/>
            </a:pPr>
            <a:endParaRPr lang="en-US" dirty="0">
              <a:solidFill>
                <a:srgbClr val="000000"/>
              </a:solidFill>
              <a:latin typeface="Gotham Book" charset="0"/>
              <a:ea typeface="Gotham Book" charset="0"/>
              <a:cs typeface="Gotham Book" charset="0"/>
            </a:endParaRPr>
          </a:p>
          <a:p>
            <a:pPr marL="457200" indent="-457200">
              <a:buFont typeface="Arial"/>
              <a:buChar char="•"/>
            </a:pPr>
            <a:r>
              <a:rPr lang="en-US" dirty="0">
                <a:solidFill>
                  <a:srgbClr val="000000"/>
                </a:solidFill>
                <a:latin typeface="Gotham Book" charset="0"/>
                <a:ea typeface="Gotham Book" charset="0"/>
                <a:cs typeface="Gotham Book" charset="0"/>
              </a:rPr>
              <a:t>There are 80 players and I cannot handle multiple phone calls asking if practice is cancelled. Please monitor your emails.</a:t>
            </a:r>
          </a:p>
          <a:p>
            <a:pPr marL="457200" indent="-457200">
              <a:buFont typeface="Arial"/>
              <a:buChar char="•"/>
            </a:pPr>
            <a:endParaRPr lang="en-US" dirty="0">
              <a:solidFill>
                <a:srgbClr val="000000"/>
              </a:solidFill>
              <a:latin typeface="Gotham Book" charset="0"/>
              <a:ea typeface="Gotham Book" charset="0"/>
              <a:cs typeface="Gotham Book" charset="0"/>
            </a:endParaRPr>
          </a:p>
          <a:p>
            <a:pPr marL="457200" indent="-457200">
              <a:buFont typeface="Arial"/>
              <a:buChar char="•"/>
            </a:pPr>
            <a:r>
              <a:rPr lang="en-US" dirty="0">
                <a:solidFill>
                  <a:srgbClr val="000000"/>
                </a:solidFill>
                <a:latin typeface="Gotham Book" charset="0"/>
                <a:ea typeface="Gotham Book" charset="0"/>
                <a:cs typeface="Gotham Book" charset="0"/>
              </a:rPr>
              <a:t>When it is raining we will arrange to go indoors and watch film during the season.</a:t>
            </a:r>
          </a:p>
          <a:p>
            <a:endParaRPr lang="en-US" sz="1400" dirty="0">
              <a:latin typeface="Gotham Book" charset="0"/>
              <a:ea typeface="Gotham Book" charset="0"/>
              <a:cs typeface="Gotham Book" charset="0"/>
            </a:endParaRPr>
          </a:p>
        </p:txBody>
      </p:sp>
    </p:spTree>
    <p:extLst>
      <p:ext uri="{BB962C8B-B14F-4D97-AF65-F5344CB8AC3E}">
        <p14:creationId xmlns:p14="http://schemas.microsoft.com/office/powerpoint/2010/main" val="983545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1797</TotalTime>
  <Words>2381</Words>
  <Application>Microsoft Macintosh PowerPoint</Application>
  <PresentationFormat>Widescreen</PresentationFormat>
  <Paragraphs>331</Paragraphs>
  <Slides>26</Slides>
  <Notes>26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Calibri</vt:lpstr>
      <vt:lpstr>Calibri Light</vt:lpstr>
      <vt:lpstr>Courier New</vt:lpstr>
      <vt:lpstr>Gotham Black</vt:lpstr>
      <vt:lpstr>Gotham Book</vt:lpstr>
      <vt:lpstr>Gotham Medium</vt:lpstr>
      <vt:lpstr>Helvetica</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Calloway</dc:creator>
  <cp:lastModifiedBy>Chris Calloway</cp:lastModifiedBy>
  <cp:revision>61</cp:revision>
  <cp:lastPrinted>2017-05-05T16:18:13Z</cp:lastPrinted>
  <dcterms:created xsi:type="dcterms:W3CDTF">2017-03-27T19:56:15Z</dcterms:created>
  <dcterms:modified xsi:type="dcterms:W3CDTF">2017-05-10T13:05:37Z</dcterms:modified>
</cp:coreProperties>
</file>